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Roboto Medium"/>
      <p:regular r:id="rId31"/>
      <p:bold r:id="rId32"/>
      <p:italic r:id="rId33"/>
      <p:boldItalic r:id="rId34"/>
    </p:embeddedFont>
    <p:embeddedFont>
      <p:font typeface="Roboto"/>
      <p:regular r:id="rId35"/>
      <p:bold r:id="rId36"/>
      <p:italic r:id="rId37"/>
      <p:boldItalic r:id="rId38"/>
    </p:embeddedFont>
    <p:embeddedFont>
      <p:font typeface="Fira Sans Extra Condensed Medium"/>
      <p:regular r:id="rId39"/>
      <p:bold r:id="rId40"/>
      <p:italic r:id="rId41"/>
      <p:boldItalic r:id="rId42"/>
    </p:embeddedFont>
    <p:embeddedFont>
      <p:font typeface="Helvetica Neue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5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55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FiraSansExtraCondensedMedium-bold.fntdata"/><Relationship Id="rId20" Type="http://schemas.openxmlformats.org/officeDocument/2006/relationships/slide" Target="slides/slide15.xml"/><Relationship Id="rId42" Type="http://schemas.openxmlformats.org/officeDocument/2006/relationships/font" Target="fonts/FiraSansExtraCondensedMedium-boldItalic.fntdata"/><Relationship Id="rId41" Type="http://schemas.openxmlformats.org/officeDocument/2006/relationships/font" Target="fonts/FiraSansExtraCondensedMedium-italic.fntdata"/><Relationship Id="rId22" Type="http://schemas.openxmlformats.org/officeDocument/2006/relationships/slide" Target="slides/slide17.xml"/><Relationship Id="rId44" Type="http://schemas.openxmlformats.org/officeDocument/2006/relationships/font" Target="fonts/HelveticaNeue-bold.fntdata"/><Relationship Id="rId21" Type="http://schemas.openxmlformats.org/officeDocument/2006/relationships/slide" Target="slides/slide16.xml"/><Relationship Id="rId43" Type="http://schemas.openxmlformats.org/officeDocument/2006/relationships/font" Target="fonts/HelveticaNeue-regular.fntdata"/><Relationship Id="rId24" Type="http://schemas.openxmlformats.org/officeDocument/2006/relationships/slide" Target="slides/slide19.xml"/><Relationship Id="rId46" Type="http://schemas.openxmlformats.org/officeDocument/2006/relationships/font" Target="fonts/HelveticaNeue-boldItalic.fntdata"/><Relationship Id="rId23" Type="http://schemas.openxmlformats.org/officeDocument/2006/relationships/slide" Target="slides/slide18.xml"/><Relationship Id="rId45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Medium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RobotoMedium-italic.fntdata"/><Relationship Id="rId10" Type="http://schemas.openxmlformats.org/officeDocument/2006/relationships/slide" Target="slides/slide5.xml"/><Relationship Id="rId32" Type="http://schemas.openxmlformats.org/officeDocument/2006/relationships/font" Target="fonts/RobotoMedium-bold.fntdata"/><Relationship Id="rId13" Type="http://schemas.openxmlformats.org/officeDocument/2006/relationships/slide" Target="slides/slide8.xml"/><Relationship Id="rId35" Type="http://schemas.openxmlformats.org/officeDocument/2006/relationships/font" Target="fonts/Roboto-regular.fntdata"/><Relationship Id="rId12" Type="http://schemas.openxmlformats.org/officeDocument/2006/relationships/slide" Target="slides/slide7.xml"/><Relationship Id="rId34" Type="http://schemas.openxmlformats.org/officeDocument/2006/relationships/font" Target="fonts/RobotoMedium-boldItalic.fntdata"/><Relationship Id="rId15" Type="http://schemas.openxmlformats.org/officeDocument/2006/relationships/slide" Target="slides/slide10.xml"/><Relationship Id="rId37" Type="http://schemas.openxmlformats.org/officeDocument/2006/relationships/font" Target="fonts/Roboto-italic.fntdata"/><Relationship Id="rId14" Type="http://schemas.openxmlformats.org/officeDocument/2006/relationships/slide" Target="slides/slide9.xml"/><Relationship Id="rId36" Type="http://schemas.openxmlformats.org/officeDocument/2006/relationships/font" Target="fonts/Roboto-bold.fntdata"/><Relationship Id="rId17" Type="http://schemas.openxmlformats.org/officeDocument/2006/relationships/slide" Target="slides/slide12.xml"/><Relationship Id="rId39" Type="http://schemas.openxmlformats.org/officeDocument/2006/relationships/font" Target="fonts/FiraSansExtraCondensedMedium-regular.fntdata"/><Relationship Id="rId16" Type="http://schemas.openxmlformats.org/officeDocument/2006/relationships/slide" Target="slides/slide11.xml"/><Relationship Id="rId38" Type="http://schemas.openxmlformats.org/officeDocument/2006/relationships/font" Target="fonts/Robo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5401b9cd11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5401b9cd11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767094f16d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767094f16d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767094f16d_0_1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767094f16d_0_1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767094f16d_0_1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767094f16d_0_1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767094f16d_0_1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2767094f16d_0_1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767094f16d_0_1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2767094f16d_0_1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767094f16d_0_1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2767094f16d_0_1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767094f16d_0_1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2767094f16d_0_1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767094f16d_0_16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2767094f16d_0_16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767094f16d_0_16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767094f16d_0_16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767094f16d_0_1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2767094f16d_0_1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767094f16d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767094f16d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2767094f16d_0_17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2767094f16d_0_17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2767094f16d_0_17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2767094f16d_0_17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2767094f16d_0_17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2767094f16d_0_17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767094f16d_0_17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2767094f16d_0_17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767094f16d_0_18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767094f16d_0_18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767094f16d_0_18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2767094f16d_0_18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767094f16d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767094f16d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767094f16d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767094f16d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767094f16d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767094f16d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767094f16d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767094f16d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767094f16d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767094f16d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767094f16d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767094f16d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767094f16d_0_5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2767094f16d_0_5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5184300" y="1130813"/>
            <a:ext cx="3300900" cy="15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472760" y="2632089"/>
            <a:ext cx="2723700" cy="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6647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One Column 1">
  <p:cSld name="CUSTOM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674750" y="1479575"/>
            <a:ext cx="3462900" cy="8487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 flipH="1">
            <a:off x="660275" y="2472925"/>
            <a:ext cx="3100200" cy="1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400"/>
              <a:buNone/>
              <a:defRPr sz="1200">
                <a:solidFill>
                  <a:srgbClr val="4285F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One Column 2">
  <p:cSld name="CUSTOM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560075" y="1415875"/>
            <a:ext cx="3074700" cy="8487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582600" y="2449325"/>
            <a:ext cx="3074700" cy="12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con título 1">
  <p:cSld name="TITLE_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ctrTitle"/>
          </p:nvPr>
        </p:nvSpPr>
        <p:spPr>
          <a:xfrm>
            <a:off x="311708" y="363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1" name="Google Shape;61;p15"/>
          <p:cNvSpPr txBox="1"/>
          <p:nvPr>
            <p:ph idx="1" type="subTitle"/>
          </p:nvPr>
        </p:nvSpPr>
        <p:spPr>
          <a:xfrm>
            <a:off x="311700" y="225881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19984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 Medium"/>
              <a:buNone/>
              <a:defRPr>
                <a:solidFill>
                  <a:srgbClr val="002A65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78805" y="729565"/>
            <a:ext cx="77235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31467" y="168300"/>
            <a:ext cx="7667700" cy="4812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"/>
              <a:buNone/>
              <a:defRPr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" type="subTitle"/>
          </p:nvPr>
        </p:nvSpPr>
        <p:spPr>
          <a:xfrm>
            <a:off x="342904" y="555650"/>
            <a:ext cx="7505700" cy="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66050" y="4429350"/>
            <a:ext cx="1466250" cy="41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875" y="4321542"/>
            <a:ext cx="1813175" cy="530557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/>
          <p:nvPr/>
        </p:nvSpPr>
        <p:spPr>
          <a:xfrm>
            <a:off x="0" y="4952460"/>
            <a:ext cx="9144000" cy="213900"/>
          </a:xfrm>
          <a:prstGeom prst="rect">
            <a:avLst/>
          </a:prstGeom>
          <a:solidFill>
            <a:srgbClr val="002A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2A64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403200"/>
            <a:ext cx="48984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084800"/>
            <a:ext cx="40203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6934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63924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100"/>
              <a:buNone/>
              <a:defRPr sz="2100">
                <a:solidFill>
                  <a:srgbClr val="4285F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368574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 Medium"/>
              <a:buNone/>
              <a:defRPr sz="2800">
                <a:solidFill>
                  <a:srgbClr val="002A65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78805" y="72956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  <a:defRPr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8" name="Google Shape;8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7366050" y="4429350"/>
            <a:ext cx="1466250" cy="41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7875" y="4321542"/>
            <a:ext cx="1813175" cy="5305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/>
          <p:nvPr/>
        </p:nvSpPr>
        <p:spPr>
          <a:xfrm>
            <a:off x="0" y="4952460"/>
            <a:ext cx="9144000" cy="213900"/>
          </a:xfrm>
          <a:prstGeom prst="rect">
            <a:avLst/>
          </a:prstGeom>
          <a:solidFill>
            <a:srgbClr val="002A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2A64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A4335"/>
          </p15:clr>
        </p15:guide>
        <p15:guide id="2" orient="horz" pos="25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2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docs.google.com/spreadsheets/d/1FBP0YBV60MFWr48z7lKXjCLLpoIilg1_/edit#gid=1715329611" TargetMode="External"/><Relationship Id="rId4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ctrTitle"/>
          </p:nvPr>
        </p:nvSpPr>
        <p:spPr>
          <a:xfrm>
            <a:off x="401100" y="859450"/>
            <a:ext cx="41709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br>
              <a:rPr b="1" lang="es" sz="2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22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Procedimientos Administrativos y Trámites</a:t>
            </a:r>
            <a:endParaRPr sz="3500">
              <a:solidFill>
                <a:schemeClr val="accent1"/>
              </a:solidFill>
            </a:endParaRPr>
          </a:p>
        </p:txBody>
      </p:sp>
      <p:sp>
        <p:nvSpPr>
          <p:cNvPr id="68" name="Google Shape;68;p16"/>
          <p:cNvSpPr txBox="1"/>
          <p:nvPr>
            <p:ph idx="1" type="subTitle"/>
          </p:nvPr>
        </p:nvSpPr>
        <p:spPr>
          <a:xfrm>
            <a:off x="378025" y="1892764"/>
            <a:ext cx="2723700" cy="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s" sz="1500">
                <a:solidFill>
                  <a:srgbClr val="666666"/>
                </a:solidFill>
              </a:rPr>
              <a:t>Septiembre 2023</a:t>
            </a:r>
            <a:endParaRPr b="1" sz="1500">
              <a:solidFill>
                <a:srgbClr val="666666"/>
              </a:solidFill>
            </a:endParaRPr>
          </a:p>
        </p:txBody>
      </p:sp>
      <p:sp>
        <p:nvSpPr>
          <p:cNvPr id="69" name="Google Shape;69;p16"/>
          <p:cNvSpPr txBox="1"/>
          <p:nvPr>
            <p:ph type="ctrTitle"/>
          </p:nvPr>
        </p:nvSpPr>
        <p:spPr>
          <a:xfrm>
            <a:off x="324900" y="59925"/>
            <a:ext cx="39978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Transformación Digital </a:t>
            </a:r>
            <a:endParaRPr sz="30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6"/>
          <p:cNvSpPr txBox="1"/>
          <p:nvPr/>
        </p:nvSpPr>
        <p:spPr>
          <a:xfrm>
            <a:off x="6606156" y="511008"/>
            <a:ext cx="22971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Transformación</a:t>
            </a:r>
            <a:r>
              <a:rPr b="1" lang="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Digital</a:t>
            </a:r>
            <a:endParaRPr b="1" sz="1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6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4" name="Google Shape;74;p16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75" name="Google Shape;75;p16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1" name="Google Shape;81;p16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" name="Google Shape;82;p16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3" name="Google Shape;83;p16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" name="Google Shape;84;p16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6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0" name="Google Shape;90;p16"/>
          <p:cNvCxnSpPr>
            <a:stCxn id="89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1" name="Google Shape;91;p16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5"/>
          <p:cNvSpPr txBox="1"/>
          <p:nvPr/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3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Procedimiento administrativo conforme a la Ley N°19.880</a:t>
            </a:r>
            <a:endParaRPr sz="2300">
              <a:solidFill>
                <a:srgbClr val="002A6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18" name="Google Shape;318;p25"/>
          <p:cNvSpPr/>
          <p:nvPr/>
        </p:nvSpPr>
        <p:spPr>
          <a:xfrm>
            <a:off x="1998063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6" y="5396"/>
                </a:lnTo>
                <a:lnTo>
                  <a:pt x="10005" y="2698"/>
                </a:lnTo>
                <a:lnTo>
                  <a:pt x="8206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5"/>
          <p:cNvSpPr/>
          <p:nvPr/>
        </p:nvSpPr>
        <p:spPr>
          <a:xfrm>
            <a:off x="945291" y="1589301"/>
            <a:ext cx="1234272" cy="773781"/>
          </a:xfrm>
          <a:custGeom>
            <a:rect b="b" l="l" r="r" t="t"/>
            <a:pathLst>
              <a:path extrusionOk="0" h="5397" w="8609">
                <a:moveTo>
                  <a:pt x="1" y="0"/>
                </a:moveTo>
                <a:lnTo>
                  <a:pt x="1" y="5396"/>
                </a:lnTo>
                <a:lnTo>
                  <a:pt x="6810" y="5396"/>
                </a:lnTo>
                <a:lnTo>
                  <a:pt x="8608" y="2698"/>
                </a:lnTo>
                <a:lnTo>
                  <a:pt x="6810" y="0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5"/>
          <p:cNvSpPr/>
          <p:nvPr/>
        </p:nvSpPr>
        <p:spPr>
          <a:xfrm>
            <a:off x="4504041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5"/>
          <p:cNvSpPr/>
          <p:nvPr/>
        </p:nvSpPr>
        <p:spPr>
          <a:xfrm>
            <a:off x="3251124" y="1589301"/>
            <a:ext cx="1434273" cy="773781"/>
          </a:xfrm>
          <a:custGeom>
            <a:rect b="b" l="l" r="r" t="t"/>
            <a:pathLst>
              <a:path extrusionOk="0" h="5397" w="10004">
                <a:moveTo>
                  <a:pt x="0" y="0"/>
                </a:moveTo>
                <a:lnTo>
                  <a:pt x="1802" y="2698"/>
                </a:lnTo>
                <a:lnTo>
                  <a:pt x="0" y="5396"/>
                </a:lnTo>
                <a:lnTo>
                  <a:pt x="8205" y="5396"/>
                </a:lnTo>
                <a:lnTo>
                  <a:pt x="10004" y="2698"/>
                </a:lnTo>
                <a:lnTo>
                  <a:pt x="8205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5"/>
          <p:cNvSpPr/>
          <p:nvPr/>
        </p:nvSpPr>
        <p:spPr>
          <a:xfrm>
            <a:off x="4660573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3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3" name="Google Shape;323;p25"/>
          <p:cNvSpPr/>
          <p:nvPr/>
        </p:nvSpPr>
        <p:spPr>
          <a:xfrm>
            <a:off x="941800" y="1751966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Acto de inicio</a:t>
            </a:r>
            <a:endParaRPr b="1" sz="9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4" name="Google Shape;324;p25"/>
          <p:cNvSpPr/>
          <p:nvPr/>
        </p:nvSpPr>
        <p:spPr>
          <a:xfrm>
            <a:off x="2210672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1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5" name="Google Shape;325;p25"/>
          <p:cNvSpPr/>
          <p:nvPr/>
        </p:nvSpPr>
        <p:spPr>
          <a:xfrm>
            <a:off x="3401925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2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6" name="Google Shape;326;p25"/>
          <p:cNvSpPr txBox="1"/>
          <p:nvPr/>
        </p:nvSpPr>
        <p:spPr>
          <a:xfrm>
            <a:off x="941800" y="2714625"/>
            <a:ext cx="63150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“El procedimiento administrativo es una</a:t>
            </a:r>
            <a:r>
              <a:rPr b="1"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 sucesión de actos trámite vinculados entre sí</a:t>
            </a:r>
            <a:r>
              <a:rPr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, emanados de la Administración y, en su caso, de particulares interesados, </a:t>
            </a:r>
            <a:r>
              <a:rPr b="1"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que tiene por finalidad producir un acto administrativo terminal.</a:t>
            </a:r>
            <a:r>
              <a:rPr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 El procedimiento administrativo consta de las siguientes etapas: iniciación, instrucción y finalización” (artículo 18). </a:t>
            </a:r>
            <a:endParaRPr i="1" sz="11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7" name="Google Shape;327;p25"/>
          <p:cNvSpPr/>
          <p:nvPr/>
        </p:nvSpPr>
        <p:spPr>
          <a:xfrm>
            <a:off x="7010024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rgbClr val="FCAF4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5"/>
          <p:cNvSpPr/>
          <p:nvPr/>
        </p:nvSpPr>
        <p:spPr>
          <a:xfrm>
            <a:off x="5756941" y="1589339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5"/>
          <p:cNvSpPr/>
          <p:nvPr/>
        </p:nvSpPr>
        <p:spPr>
          <a:xfrm>
            <a:off x="6013123" y="1751945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N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0" name="Google Shape;330;p25"/>
          <p:cNvSpPr/>
          <p:nvPr/>
        </p:nvSpPr>
        <p:spPr>
          <a:xfrm>
            <a:off x="7220300" y="1751975"/>
            <a:ext cx="14343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Acto de término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31" name="Google Shape;33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74" y="1785553"/>
            <a:ext cx="721550" cy="19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25"/>
          <p:cNvSpPr/>
          <p:nvPr/>
        </p:nvSpPr>
        <p:spPr>
          <a:xfrm>
            <a:off x="4124325" y="2448400"/>
            <a:ext cx="495300" cy="180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6"/>
          <p:cNvSpPr txBox="1"/>
          <p:nvPr/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3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Procedimiento administrativo conforme a la Ley N°19.880</a:t>
            </a:r>
            <a:endParaRPr sz="2300">
              <a:solidFill>
                <a:srgbClr val="002A6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38" name="Google Shape;338;p26"/>
          <p:cNvSpPr/>
          <p:nvPr/>
        </p:nvSpPr>
        <p:spPr>
          <a:xfrm>
            <a:off x="1998063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6" y="5396"/>
                </a:lnTo>
                <a:lnTo>
                  <a:pt x="10005" y="2698"/>
                </a:lnTo>
                <a:lnTo>
                  <a:pt x="8206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6"/>
          <p:cNvSpPr/>
          <p:nvPr/>
        </p:nvSpPr>
        <p:spPr>
          <a:xfrm>
            <a:off x="945291" y="1589301"/>
            <a:ext cx="1234272" cy="773781"/>
          </a:xfrm>
          <a:custGeom>
            <a:rect b="b" l="l" r="r" t="t"/>
            <a:pathLst>
              <a:path extrusionOk="0" h="5397" w="8609">
                <a:moveTo>
                  <a:pt x="1" y="0"/>
                </a:moveTo>
                <a:lnTo>
                  <a:pt x="1" y="5396"/>
                </a:lnTo>
                <a:lnTo>
                  <a:pt x="6810" y="5396"/>
                </a:lnTo>
                <a:lnTo>
                  <a:pt x="8608" y="2698"/>
                </a:lnTo>
                <a:lnTo>
                  <a:pt x="6810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6"/>
          <p:cNvSpPr/>
          <p:nvPr/>
        </p:nvSpPr>
        <p:spPr>
          <a:xfrm>
            <a:off x="4504041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6"/>
          <p:cNvSpPr/>
          <p:nvPr/>
        </p:nvSpPr>
        <p:spPr>
          <a:xfrm>
            <a:off x="3251124" y="1589301"/>
            <a:ext cx="1434273" cy="773781"/>
          </a:xfrm>
          <a:custGeom>
            <a:rect b="b" l="l" r="r" t="t"/>
            <a:pathLst>
              <a:path extrusionOk="0" h="5397" w="10004">
                <a:moveTo>
                  <a:pt x="0" y="0"/>
                </a:moveTo>
                <a:lnTo>
                  <a:pt x="1802" y="2698"/>
                </a:lnTo>
                <a:lnTo>
                  <a:pt x="0" y="5396"/>
                </a:lnTo>
                <a:lnTo>
                  <a:pt x="8205" y="5396"/>
                </a:lnTo>
                <a:lnTo>
                  <a:pt x="10004" y="2698"/>
                </a:lnTo>
                <a:lnTo>
                  <a:pt x="8205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6"/>
          <p:cNvSpPr/>
          <p:nvPr/>
        </p:nvSpPr>
        <p:spPr>
          <a:xfrm>
            <a:off x="4660573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3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3" name="Google Shape;343;p26"/>
          <p:cNvSpPr/>
          <p:nvPr/>
        </p:nvSpPr>
        <p:spPr>
          <a:xfrm>
            <a:off x="941800" y="1751966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Acto de inicio</a:t>
            </a:r>
            <a:endParaRPr b="1" sz="9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4" name="Google Shape;344;p26"/>
          <p:cNvSpPr/>
          <p:nvPr/>
        </p:nvSpPr>
        <p:spPr>
          <a:xfrm>
            <a:off x="2210672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1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5" name="Google Shape;345;p26"/>
          <p:cNvSpPr/>
          <p:nvPr/>
        </p:nvSpPr>
        <p:spPr>
          <a:xfrm>
            <a:off x="3401925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2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6" name="Google Shape;346;p26"/>
          <p:cNvSpPr txBox="1"/>
          <p:nvPr/>
        </p:nvSpPr>
        <p:spPr>
          <a:xfrm>
            <a:off x="941800" y="2714625"/>
            <a:ext cx="7160400" cy="12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“Concepto de </a:t>
            </a:r>
            <a:r>
              <a:rPr b="1"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acto administrativo:</a:t>
            </a:r>
            <a:r>
              <a:rPr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 Las decisiones escritas que adopte la Administración se expresarán por medio de actos administrativos. Para efectos de esta ley se entenderá por acto administrativo las </a:t>
            </a:r>
            <a:r>
              <a:rPr b="1"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decisiones formales</a:t>
            </a:r>
            <a:r>
              <a:rPr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 que emitan los órganos de la Administración del Estado en las cuales se contienen </a:t>
            </a:r>
            <a:r>
              <a:rPr b="1"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declaraciones de voluntad,</a:t>
            </a:r>
            <a:r>
              <a:rPr i="1" lang="es" sz="1100">
                <a:solidFill>
                  <a:srgbClr val="002A64"/>
                </a:solidFill>
                <a:highlight>
                  <a:srgbClr val="FFFFFF"/>
                </a:highlight>
              </a:rPr>
              <a:t> realizadas en el ejercicio de una potestad pública” (artículo 3).</a:t>
            </a:r>
            <a:endParaRPr i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i="1" sz="11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7" name="Google Shape;347;p26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Acto de inicio</a:t>
            </a:r>
            <a:endParaRPr/>
          </a:p>
        </p:txBody>
      </p:sp>
      <p:sp>
        <p:nvSpPr>
          <p:cNvPr id="348" name="Google Shape;348;p26"/>
          <p:cNvSpPr/>
          <p:nvPr/>
        </p:nvSpPr>
        <p:spPr>
          <a:xfrm>
            <a:off x="7010024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6"/>
          <p:cNvSpPr/>
          <p:nvPr/>
        </p:nvSpPr>
        <p:spPr>
          <a:xfrm>
            <a:off x="5756941" y="1589339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6"/>
          <p:cNvSpPr/>
          <p:nvPr/>
        </p:nvSpPr>
        <p:spPr>
          <a:xfrm>
            <a:off x="6013123" y="1751945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N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p26"/>
          <p:cNvSpPr/>
          <p:nvPr/>
        </p:nvSpPr>
        <p:spPr>
          <a:xfrm>
            <a:off x="7220300" y="1751975"/>
            <a:ext cx="14343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Acto de término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52" name="Google Shape;3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74" y="1785553"/>
            <a:ext cx="721550" cy="190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7"/>
          <p:cNvSpPr txBox="1"/>
          <p:nvPr/>
        </p:nvSpPr>
        <p:spPr>
          <a:xfrm>
            <a:off x="378800" y="239475"/>
            <a:ext cx="5469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Procedimiento administrativo electrónico (modificación Ley N° 21.180)</a:t>
            </a:r>
            <a:endParaRPr sz="2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8" name="Google Shape;358;p27"/>
          <p:cNvSpPr/>
          <p:nvPr/>
        </p:nvSpPr>
        <p:spPr>
          <a:xfrm>
            <a:off x="1998063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6" y="5396"/>
                </a:lnTo>
                <a:lnTo>
                  <a:pt x="10005" y="2698"/>
                </a:lnTo>
                <a:lnTo>
                  <a:pt x="8206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7"/>
          <p:cNvSpPr/>
          <p:nvPr/>
        </p:nvSpPr>
        <p:spPr>
          <a:xfrm>
            <a:off x="945291" y="1589301"/>
            <a:ext cx="1234272" cy="773781"/>
          </a:xfrm>
          <a:custGeom>
            <a:rect b="b" l="l" r="r" t="t"/>
            <a:pathLst>
              <a:path extrusionOk="0" h="5397" w="8609">
                <a:moveTo>
                  <a:pt x="1" y="0"/>
                </a:moveTo>
                <a:lnTo>
                  <a:pt x="1" y="5396"/>
                </a:lnTo>
                <a:lnTo>
                  <a:pt x="6810" y="5396"/>
                </a:lnTo>
                <a:lnTo>
                  <a:pt x="8608" y="2698"/>
                </a:lnTo>
                <a:lnTo>
                  <a:pt x="6810" y="0"/>
                </a:ln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7"/>
          <p:cNvSpPr/>
          <p:nvPr/>
        </p:nvSpPr>
        <p:spPr>
          <a:xfrm>
            <a:off x="4504041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7"/>
          <p:cNvSpPr/>
          <p:nvPr/>
        </p:nvSpPr>
        <p:spPr>
          <a:xfrm>
            <a:off x="3251124" y="1589301"/>
            <a:ext cx="1434273" cy="773781"/>
          </a:xfrm>
          <a:custGeom>
            <a:rect b="b" l="l" r="r" t="t"/>
            <a:pathLst>
              <a:path extrusionOk="0" h="5397" w="10004">
                <a:moveTo>
                  <a:pt x="0" y="0"/>
                </a:moveTo>
                <a:lnTo>
                  <a:pt x="1802" y="2698"/>
                </a:lnTo>
                <a:lnTo>
                  <a:pt x="0" y="5396"/>
                </a:lnTo>
                <a:lnTo>
                  <a:pt x="8205" y="5396"/>
                </a:lnTo>
                <a:lnTo>
                  <a:pt x="10004" y="2698"/>
                </a:lnTo>
                <a:lnTo>
                  <a:pt x="8205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27"/>
          <p:cNvSpPr/>
          <p:nvPr/>
        </p:nvSpPr>
        <p:spPr>
          <a:xfrm>
            <a:off x="4660573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3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3" name="Google Shape;363;p27"/>
          <p:cNvSpPr/>
          <p:nvPr/>
        </p:nvSpPr>
        <p:spPr>
          <a:xfrm>
            <a:off x="941800" y="1751966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Acto de inicio</a:t>
            </a:r>
            <a:endParaRPr b="1" sz="9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4" name="Google Shape;364;p27"/>
          <p:cNvSpPr/>
          <p:nvPr/>
        </p:nvSpPr>
        <p:spPr>
          <a:xfrm>
            <a:off x="2210672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1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5" name="Google Shape;365;p27"/>
          <p:cNvSpPr/>
          <p:nvPr/>
        </p:nvSpPr>
        <p:spPr>
          <a:xfrm>
            <a:off x="3401925" y="1751957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2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6" name="Google Shape;366;p27"/>
          <p:cNvSpPr txBox="1"/>
          <p:nvPr/>
        </p:nvSpPr>
        <p:spPr>
          <a:xfrm>
            <a:off x="941800" y="2714625"/>
            <a:ext cx="6315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“Todo procedimiento administrativo deberá expresarse a través de los medios electrónicos establecidos por ley, salvo las excepciones legales (artículo 1)”.</a:t>
            </a:r>
            <a:r>
              <a:rPr i="1" lang="es" sz="11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. </a:t>
            </a:r>
            <a:endParaRPr i="1" sz="11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7" name="Google Shape;367;p27"/>
          <p:cNvSpPr/>
          <p:nvPr/>
        </p:nvSpPr>
        <p:spPr>
          <a:xfrm>
            <a:off x="7010024" y="1589301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rgbClr val="FCAF4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7"/>
          <p:cNvSpPr/>
          <p:nvPr/>
        </p:nvSpPr>
        <p:spPr>
          <a:xfrm>
            <a:off x="5756941" y="1589339"/>
            <a:ext cx="1434417" cy="773781"/>
          </a:xfrm>
          <a:custGeom>
            <a:rect b="b" l="l" r="r" t="t"/>
            <a:pathLst>
              <a:path extrusionOk="0" h="5397" w="10005">
                <a:moveTo>
                  <a:pt x="1" y="0"/>
                </a:moveTo>
                <a:lnTo>
                  <a:pt x="1803" y="2698"/>
                </a:lnTo>
                <a:lnTo>
                  <a:pt x="1" y="5396"/>
                </a:lnTo>
                <a:lnTo>
                  <a:pt x="8202" y="5396"/>
                </a:lnTo>
                <a:lnTo>
                  <a:pt x="10004" y="2698"/>
                </a:lnTo>
                <a:lnTo>
                  <a:pt x="8202" y="0"/>
                </a:ln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7"/>
          <p:cNvSpPr/>
          <p:nvPr/>
        </p:nvSpPr>
        <p:spPr>
          <a:xfrm>
            <a:off x="6013123" y="1751945"/>
            <a:ext cx="11325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Acto N</a:t>
            </a:r>
            <a:endParaRPr b="1"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0" name="Google Shape;370;p27"/>
          <p:cNvSpPr/>
          <p:nvPr/>
        </p:nvSpPr>
        <p:spPr>
          <a:xfrm>
            <a:off x="7220300" y="1751975"/>
            <a:ext cx="14343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Acto de término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8"/>
          <p:cNvSpPr txBox="1"/>
          <p:nvPr/>
        </p:nvSpPr>
        <p:spPr>
          <a:xfrm>
            <a:off x="378800" y="2046425"/>
            <a:ext cx="20415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Artículo 18: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Todo procedimiento administrativo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deberá constar en un </a:t>
            </a:r>
            <a:r>
              <a:rPr b="1"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expediente</a:t>
            </a:r>
            <a:endParaRPr b="1"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electrónico </a:t>
            </a: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(...), en el que se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asentarán los documentos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presentados por los interesados,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terceros y otros OAE (...). Asimismo,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se incorporarán las actuaciones,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documentos, resoluciones,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comunicaciones y notificaciones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efectuadas durante su tramitación.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6" name="Google Shape;376;p28"/>
          <p:cNvSpPr txBox="1"/>
          <p:nvPr/>
        </p:nvSpPr>
        <p:spPr>
          <a:xfrm>
            <a:off x="2486952" y="2046425"/>
            <a:ext cx="1909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Artículo 19:</a:t>
            </a:r>
            <a:endParaRPr sz="900">
              <a:solidFill>
                <a:srgbClr val="002A6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Las </a:t>
            </a:r>
            <a:r>
              <a:rPr b="1"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comunicaciones oficiales</a:t>
            </a:r>
            <a:endParaRPr b="1" sz="900">
              <a:solidFill>
                <a:srgbClr val="002A6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entre los órganos de la</a:t>
            </a:r>
            <a:endParaRPr sz="900">
              <a:solidFill>
                <a:srgbClr val="002A6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Administración serán registradas</a:t>
            </a:r>
            <a:endParaRPr sz="900">
              <a:solidFill>
                <a:srgbClr val="002A6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 una plataforma</a:t>
            </a:r>
            <a:endParaRPr sz="900">
              <a:solidFill>
                <a:srgbClr val="002A6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electrónica destinada al efecto.</a:t>
            </a:r>
            <a:endParaRPr b="1" sz="11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7" name="Google Shape;377;p28"/>
          <p:cNvSpPr txBox="1"/>
          <p:nvPr/>
        </p:nvSpPr>
        <p:spPr>
          <a:xfrm>
            <a:off x="4513400" y="2046425"/>
            <a:ext cx="20133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Artículo 24 bis: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 virtud de los principios de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interoperabilidad</a:t>
            </a: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y cooperación,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 todo procedimiento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administrativo los OAE que tengan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 su poder documentos o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información respecto de materias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 su competencia, que sean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necesarios para su conocimiento o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resolución, deberán remitirlos por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medios electrónicos a aquel órgano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ante el cual se estuviere tramitando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el respectivo procedimiento, que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así lo solicite.</a:t>
            </a:r>
            <a:endParaRPr b="1"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8" name="Google Shape;378;p28"/>
          <p:cNvSpPr txBox="1"/>
          <p:nvPr/>
        </p:nvSpPr>
        <p:spPr>
          <a:xfrm>
            <a:off x="6606975" y="2046425"/>
            <a:ext cx="2411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Artículo 46: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Las </a:t>
            </a:r>
            <a:r>
              <a:rPr b="1"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notificaciones</a:t>
            </a: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 se practicarán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por </a:t>
            </a:r>
            <a:r>
              <a:rPr b="1"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medios electrónicos</a:t>
            </a: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 en base a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la información contenida en un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registro único dependiente del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Servicio de Registro Civil e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Identificación, sobre el cual se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configurarán domicilios digitales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únicos.</a:t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9" name="Google Shape;379;p28"/>
          <p:cNvSpPr/>
          <p:nvPr/>
        </p:nvSpPr>
        <p:spPr>
          <a:xfrm>
            <a:off x="459625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380" name="Google Shape;380;p28"/>
          <p:cNvSpPr txBox="1"/>
          <p:nvPr/>
        </p:nvSpPr>
        <p:spPr>
          <a:xfrm>
            <a:off x="620400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1" name="Google Shape;381;p28"/>
          <p:cNvSpPr/>
          <p:nvPr/>
        </p:nvSpPr>
        <p:spPr>
          <a:xfrm>
            <a:off x="2572663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382" name="Google Shape;382;p28"/>
          <p:cNvSpPr txBox="1"/>
          <p:nvPr/>
        </p:nvSpPr>
        <p:spPr>
          <a:xfrm>
            <a:off x="2733450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3" name="Google Shape;383;p28"/>
          <p:cNvSpPr/>
          <p:nvPr/>
        </p:nvSpPr>
        <p:spPr>
          <a:xfrm>
            <a:off x="4582438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384" name="Google Shape;384;p28"/>
          <p:cNvSpPr txBox="1"/>
          <p:nvPr/>
        </p:nvSpPr>
        <p:spPr>
          <a:xfrm>
            <a:off x="4743225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5" name="Google Shape;385;p28"/>
          <p:cNvSpPr/>
          <p:nvPr/>
        </p:nvSpPr>
        <p:spPr>
          <a:xfrm>
            <a:off x="6698138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386" name="Google Shape;386;p28"/>
          <p:cNvSpPr txBox="1"/>
          <p:nvPr/>
        </p:nvSpPr>
        <p:spPr>
          <a:xfrm>
            <a:off x="6858925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7" name="Google Shape;387;p28"/>
          <p:cNvSpPr txBox="1"/>
          <p:nvPr/>
        </p:nvSpPr>
        <p:spPr>
          <a:xfrm>
            <a:off x="378800" y="239475"/>
            <a:ext cx="5469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Procedimiento administrativo electrónico (modificación Ley N° 21.180)</a:t>
            </a:r>
            <a:endParaRPr sz="2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9"/>
          <p:cNvSpPr txBox="1"/>
          <p:nvPr/>
        </p:nvSpPr>
        <p:spPr>
          <a:xfrm>
            <a:off x="378800" y="239475"/>
            <a:ext cx="62283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Procedimientos administrativos y trámites</a:t>
            </a:r>
            <a:endParaRPr sz="24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" name="Google Shape;393;p29"/>
          <p:cNvSpPr/>
          <p:nvPr/>
        </p:nvSpPr>
        <p:spPr>
          <a:xfrm>
            <a:off x="4263075" y="1362100"/>
            <a:ext cx="2595000" cy="2829000"/>
          </a:xfrm>
          <a:prstGeom prst="roundRect">
            <a:avLst>
              <a:gd fmla="val 9175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9"/>
          <p:cNvSpPr txBox="1"/>
          <p:nvPr/>
        </p:nvSpPr>
        <p:spPr>
          <a:xfrm>
            <a:off x="4379300" y="1817825"/>
            <a:ext cx="2335800" cy="1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Definición no normativa, entendida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como toda acción necesaria para que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una persona natural y/o jurídica acceda a un producto entregado por una institución pública, generando un procedimiento que finaliza con una respuesta final y resolutiva para el solicitante.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5" name="Google Shape;395;p29"/>
          <p:cNvSpPr txBox="1"/>
          <p:nvPr/>
        </p:nvSpPr>
        <p:spPr>
          <a:xfrm>
            <a:off x="5124450" y="1470075"/>
            <a:ext cx="1200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Trámite</a:t>
            </a:r>
            <a:endParaRPr b="1" sz="12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6" name="Google Shape;396;p29"/>
          <p:cNvSpPr/>
          <p:nvPr/>
        </p:nvSpPr>
        <p:spPr>
          <a:xfrm>
            <a:off x="1449750" y="1362100"/>
            <a:ext cx="2595000" cy="2829000"/>
          </a:xfrm>
          <a:prstGeom prst="roundRect">
            <a:avLst>
              <a:gd fmla="val 9175" name="adj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97" name="Google Shape;397;p29"/>
          <p:cNvSpPr txBox="1"/>
          <p:nvPr/>
        </p:nvSpPr>
        <p:spPr>
          <a:xfrm>
            <a:off x="1619250" y="1897475"/>
            <a:ext cx="23358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Emana de la Ley N° 19.880, como una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sucesión de actos trámite vinculados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entre sí, emanados de la Administración y, en su caso, de particulares interesados, que tiene por finalidad producir un acto administrativo terminal).</a:t>
            </a:r>
            <a:endParaRPr sz="7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8" name="Google Shape;398;p29"/>
          <p:cNvSpPr txBox="1"/>
          <p:nvPr/>
        </p:nvSpPr>
        <p:spPr>
          <a:xfrm>
            <a:off x="2147100" y="1377675"/>
            <a:ext cx="1200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4285F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Procedimiento administrativo</a:t>
            </a:r>
            <a:endParaRPr b="1" sz="1500">
              <a:solidFill>
                <a:srgbClr val="4285F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9" name="Google Shape;399;p29"/>
          <p:cNvSpPr txBox="1"/>
          <p:nvPr/>
        </p:nvSpPr>
        <p:spPr>
          <a:xfrm>
            <a:off x="1629150" y="2944650"/>
            <a:ext cx="23358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</a:rPr>
              <a:t>- </a:t>
            </a:r>
            <a:r>
              <a:rPr lang="es" sz="900">
                <a:solidFill>
                  <a:srgbClr val="002A64"/>
                </a:solidFill>
              </a:rPr>
              <a:t>Abarca áreas internas, tales como compras, auditoría, gestión de personas, entre otros, de soporte a la función principal.</a:t>
            </a:r>
            <a:endParaRPr sz="900">
              <a:solidFill>
                <a:srgbClr val="002A64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002A64"/>
                </a:solidFill>
              </a:rPr>
              <a:t>- Abarca las áreas vinculadas al mandato institucional.</a:t>
            </a:r>
            <a:endParaRPr sz="900">
              <a:solidFill>
                <a:srgbClr val="002A64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0"/>
          <p:cNvSpPr txBox="1"/>
          <p:nvPr/>
        </p:nvSpPr>
        <p:spPr>
          <a:xfrm>
            <a:off x="378800" y="239475"/>
            <a:ext cx="6090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Trámites y procedimientos administrativos</a:t>
            </a:r>
            <a:endParaRPr sz="24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05" name="Google Shape;40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400" y="1112100"/>
            <a:ext cx="2402250" cy="2919296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30"/>
          <p:cNvSpPr/>
          <p:nvPr/>
        </p:nvSpPr>
        <p:spPr>
          <a:xfrm>
            <a:off x="3930874" y="1462434"/>
            <a:ext cx="4435800" cy="5259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776099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7" name="Google Shape;407;p30"/>
          <p:cNvSpPr/>
          <p:nvPr/>
        </p:nvSpPr>
        <p:spPr>
          <a:xfrm>
            <a:off x="3930874" y="2892234"/>
            <a:ext cx="4349700" cy="5259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776099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8" name="Google Shape;408;p30"/>
          <p:cNvSpPr/>
          <p:nvPr/>
        </p:nvSpPr>
        <p:spPr>
          <a:xfrm>
            <a:off x="3930874" y="2177334"/>
            <a:ext cx="4435800" cy="525900"/>
          </a:xfrm>
          <a:prstGeom prst="roundRect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776099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9" name="Google Shape;409;p30"/>
          <p:cNvSpPr txBox="1"/>
          <p:nvPr/>
        </p:nvSpPr>
        <p:spPr>
          <a:xfrm>
            <a:off x="4137224" y="1462434"/>
            <a:ext cx="41433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</a:rPr>
              <a:t>A. Procedimiento administrativo que no genera un trámite:</a:t>
            </a: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</a:rPr>
              <a:t>Ejemplo: “Compras por licitación pública”</a:t>
            </a:r>
            <a:br>
              <a:rPr lang="es" sz="1200">
                <a:solidFill>
                  <a:srgbClr val="002A64"/>
                </a:solidFill>
              </a:rPr>
            </a:b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</a:rPr>
              <a:t>B. Procedimiento administrativo que genera un trámite</a:t>
            </a: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</a:rPr>
              <a:t>Ejemplo: “Postulación a fondo concursable DGD”</a:t>
            </a:r>
            <a:br>
              <a:rPr lang="es" sz="1200">
                <a:solidFill>
                  <a:srgbClr val="002A64"/>
                </a:solidFill>
              </a:rPr>
            </a:b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</a:rPr>
              <a:t>C. Trámites (que no son procedimientos administrativos)</a:t>
            </a:r>
            <a:endParaRPr sz="12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</a:rPr>
              <a:t>Ejemplo: “Solicitar certificado de nacimiento”</a:t>
            </a:r>
            <a:endParaRPr sz="1000">
              <a:solidFill>
                <a:srgbClr val="002A6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1"/>
          <p:cNvSpPr txBox="1"/>
          <p:nvPr/>
        </p:nvSpPr>
        <p:spPr>
          <a:xfrm>
            <a:off x="378800" y="239475"/>
            <a:ext cx="6090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Procedimientos administrativos en áreas de gestión interna</a:t>
            </a:r>
            <a:endParaRPr sz="24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5" name="Google Shape;415;p31"/>
          <p:cNvSpPr txBox="1"/>
          <p:nvPr/>
        </p:nvSpPr>
        <p:spPr>
          <a:xfrm>
            <a:off x="378800" y="1659175"/>
            <a:ext cx="30000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</a:t>
            </a:r>
            <a:r>
              <a:rPr lang="es" sz="13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Considerar aquello que sólo es un acto y no configura un procedimiento administrativo.</a:t>
            </a:r>
            <a:endParaRPr sz="13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Apoyarse en levantamientos de procesos o flujos que tengan las distintas áreas.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16" name="Google Shape;416;p31"/>
          <p:cNvGrpSpPr/>
          <p:nvPr/>
        </p:nvGrpSpPr>
        <p:grpSpPr>
          <a:xfrm>
            <a:off x="3922646" y="600903"/>
            <a:ext cx="4036590" cy="3941676"/>
            <a:chOff x="2256567" y="677103"/>
            <a:chExt cx="4036590" cy="3941676"/>
          </a:xfrm>
        </p:grpSpPr>
        <p:sp>
          <p:nvSpPr>
            <p:cNvPr id="417" name="Google Shape;417;p31"/>
            <p:cNvSpPr/>
            <p:nvPr/>
          </p:nvSpPr>
          <p:spPr>
            <a:xfrm rot="-6597333">
              <a:off x="4296826" y="3950027"/>
              <a:ext cx="586303" cy="586303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1"/>
            <p:cNvSpPr/>
            <p:nvPr/>
          </p:nvSpPr>
          <p:spPr>
            <a:xfrm rot="-6599386">
              <a:off x="2318596" y="1407533"/>
              <a:ext cx="440541" cy="440541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1"/>
            <p:cNvSpPr/>
            <p:nvPr/>
          </p:nvSpPr>
          <p:spPr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1"/>
            <p:cNvSpPr/>
            <p:nvPr/>
          </p:nvSpPr>
          <p:spPr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1"/>
            <p:cNvSpPr/>
            <p:nvPr/>
          </p:nvSpPr>
          <p:spPr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1"/>
            <p:cNvSpPr/>
            <p:nvPr/>
          </p:nvSpPr>
          <p:spPr>
            <a:xfrm rot="-6597701">
              <a:off x="3267625" y="1113818"/>
              <a:ext cx="274172" cy="274172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3" name="Google Shape;423;p31"/>
          <p:cNvGrpSpPr/>
          <p:nvPr/>
        </p:nvGrpSpPr>
        <p:grpSpPr>
          <a:xfrm>
            <a:off x="6113273" y="1739566"/>
            <a:ext cx="2440200" cy="2440200"/>
            <a:chOff x="4447194" y="1815766"/>
            <a:chExt cx="2440200" cy="2440200"/>
          </a:xfrm>
        </p:grpSpPr>
        <p:sp>
          <p:nvSpPr>
            <p:cNvPr id="424" name="Google Shape;424;p31"/>
            <p:cNvSpPr/>
            <p:nvPr/>
          </p:nvSpPr>
          <p:spPr>
            <a:xfrm>
              <a:off x="4447194" y="1815766"/>
              <a:ext cx="2440200" cy="2440200"/>
            </a:xfrm>
            <a:prstGeom prst="ellipse">
              <a:avLst/>
            </a:prstGeom>
            <a:solidFill>
              <a:srgbClr val="0944A1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1"/>
            <p:cNvSpPr txBox="1"/>
            <p:nvPr/>
          </p:nvSpPr>
          <p:spPr>
            <a:xfrm>
              <a:off x="4735950" y="2504275"/>
              <a:ext cx="1862700" cy="116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Compras públicas/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Adquisiciones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26" name="Google Shape;426;p31"/>
          <p:cNvGrpSpPr/>
          <p:nvPr/>
        </p:nvGrpSpPr>
        <p:grpSpPr>
          <a:xfrm>
            <a:off x="5233015" y="1297853"/>
            <a:ext cx="1423800" cy="1423800"/>
            <a:chOff x="3490737" y="1374053"/>
            <a:chExt cx="1423800" cy="1423800"/>
          </a:xfrm>
        </p:grpSpPr>
        <p:sp>
          <p:nvSpPr>
            <p:cNvPr id="427" name="Google Shape;427;p31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0D5DDF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1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Planificación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29" name="Google Shape;429;p31"/>
          <p:cNvGrpSpPr/>
          <p:nvPr/>
        </p:nvGrpSpPr>
        <p:grpSpPr>
          <a:xfrm>
            <a:off x="4891832" y="2862089"/>
            <a:ext cx="1498800" cy="1498800"/>
            <a:chOff x="644203" y="3718814"/>
            <a:chExt cx="1498800" cy="1498800"/>
          </a:xfrm>
        </p:grpSpPr>
        <p:sp>
          <p:nvSpPr>
            <p:cNvPr id="430" name="Google Shape;430;p31"/>
            <p:cNvSpPr/>
            <p:nvPr/>
          </p:nvSpPr>
          <p:spPr>
            <a:xfrm>
              <a:off x="644203" y="3718814"/>
              <a:ext cx="1498800" cy="1498800"/>
            </a:xfrm>
            <a:prstGeom prst="ellipse">
              <a:avLst/>
            </a:prstGeom>
            <a:solidFill>
              <a:srgbClr val="0C58D3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1"/>
            <p:cNvSpPr txBox="1"/>
            <p:nvPr/>
          </p:nvSpPr>
          <p:spPr>
            <a:xfrm>
              <a:off x="856976" y="3995875"/>
              <a:ext cx="10734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Gestión de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personas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2" name="Google Shape;432;p31"/>
          <p:cNvGrpSpPr/>
          <p:nvPr/>
        </p:nvGrpSpPr>
        <p:grpSpPr>
          <a:xfrm>
            <a:off x="7553663" y="1114293"/>
            <a:ext cx="1030262" cy="1030262"/>
            <a:chOff x="3490737" y="1374053"/>
            <a:chExt cx="1423800" cy="1423800"/>
          </a:xfrm>
        </p:grpSpPr>
        <p:sp>
          <p:nvSpPr>
            <p:cNvPr id="433" name="Google Shape;433;p31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0D5DDF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1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Auditoría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5" name="Google Shape;435;p31"/>
          <p:cNvGrpSpPr/>
          <p:nvPr/>
        </p:nvGrpSpPr>
        <p:grpSpPr>
          <a:xfrm>
            <a:off x="7796590" y="3118778"/>
            <a:ext cx="1423800" cy="1423800"/>
            <a:chOff x="3490737" y="1374053"/>
            <a:chExt cx="1423800" cy="1423800"/>
          </a:xfrm>
        </p:grpSpPr>
        <p:sp>
          <p:nvSpPr>
            <p:cNvPr id="436" name="Google Shape;436;p31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0D5DDF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1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Presupuesto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2"/>
          <p:cNvSpPr txBox="1"/>
          <p:nvPr>
            <p:ph type="ctrTitle"/>
          </p:nvPr>
        </p:nvSpPr>
        <p:spPr>
          <a:xfrm>
            <a:off x="324900" y="803875"/>
            <a:ext cx="11652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30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3" name="Google Shape;443;p32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32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2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6" name="Google Shape;446;p32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447" name="Google Shape;447;p32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2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32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32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32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32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53" name="Google Shape;453;p32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4" name="Google Shape;454;p32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55" name="Google Shape;455;p32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6" name="Google Shape;456;p32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32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32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2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32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2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2" name="Google Shape;462;p32"/>
          <p:cNvCxnSpPr>
            <a:stCxn id="461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3" name="Google Shape;463;p32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464" name="Google Shape;464;p32"/>
          <p:cNvSpPr txBox="1"/>
          <p:nvPr>
            <p:ph type="ctrTitle"/>
          </p:nvPr>
        </p:nvSpPr>
        <p:spPr>
          <a:xfrm>
            <a:off x="324900" y="1119225"/>
            <a:ext cx="5169300" cy="122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sz="2400">
              <a:solidFill>
                <a:srgbClr val="002A65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Catálogo de procedimientos administrativos y trámites (CPAT)</a:t>
            </a:r>
            <a:r>
              <a:rPr b="1" lang="es" sz="2400">
                <a:solidFill>
                  <a:srgbClr val="002A65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1" sz="24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3"/>
          <p:cNvSpPr txBox="1"/>
          <p:nvPr/>
        </p:nvSpPr>
        <p:spPr>
          <a:xfrm>
            <a:off x="378800" y="239475"/>
            <a:ext cx="62283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Evolución</a:t>
            </a:r>
            <a:endParaRPr sz="24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" name="Google Shape;470;p33"/>
          <p:cNvSpPr txBox="1"/>
          <p:nvPr/>
        </p:nvSpPr>
        <p:spPr>
          <a:xfrm>
            <a:off x="1219625" y="873075"/>
            <a:ext cx="2595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R</a:t>
            </a:r>
            <a:r>
              <a:rPr b="1" lang="es" sz="13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egistro Nacional de Trámites</a:t>
            </a:r>
            <a:endParaRPr b="1" sz="13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3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(RNT) a abril de 2023</a:t>
            </a:r>
            <a:endParaRPr b="1" sz="13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" name="Google Shape;471;p33"/>
          <p:cNvSpPr txBox="1"/>
          <p:nvPr/>
        </p:nvSpPr>
        <p:spPr>
          <a:xfrm>
            <a:off x="4828125" y="810225"/>
            <a:ext cx="2471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Procedimientos administrativos en los OAE</a:t>
            </a:r>
            <a:endParaRPr b="1" sz="1300">
              <a:solidFill>
                <a:srgbClr val="4285F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72" name="Google Shape;47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625" y="1611975"/>
            <a:ext cx="6158799" cy="180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4"/>
          <p:cNvSpPr/>
          <p:nvPr/>
        </p:nvSpPr>
        <p:spPr>
          <a:xfrm>
            <a:off x="820925" y="724675"/>
            <a:ext cx="6092655" cy="3867261"/>
          </a:xfrm>
          <a:custGeom>
            <a:rect b="b" l="l" r="r" t="t"/>
            <a:pathLst>
              <a:path extrusionOk="0" h="12312" w="12312">
                <a:moveTo>
                  <a:pt x="6153" y="138"/>
                </a:moveTo>
                <a:cubicBezTo>
                  <a:pt x="9472" y="138"/>
                  <a:pt x="12174" y="2840"/>
                  <a:pt x="12169" y="6153"/>
                </a:cubicBezTo>
                <a:cubicBezTo>
                  <a:pt x="12169" y="7182"/>
                  <a:pt x="11910" y="8195"/>
                  <a:pt x="11409" y="9087"/>
                </a:cubicBezTo>
                <a:cubicBezTo>
                  <a:pt x="11354" y="9186"/>
                  <a:pt x="11327" y="9301"/>
                  <a:pt x="11338" y="9417"/>
                </a:cubicBezTo>
                <a:lnTo>
                  <a:pt x="11486" y="11486"/>
                </a:lnTo>
                <a:lnTo>
                  <a:pt x="9412" y="11338"/>
                </a:lnTo>
                <a:cubicBezTo>
                  <a:pt x="9400" y="11337"/>
                  <a:pt x="9389" y="11337"/>
                  <a:pt x="9377" y="11337"/>
                </a:cubicBezTo>
                <a:cubicBezTo>
                  <a:pt x="9274" y="11337"/>
                  <a:pt x="9176" y="11360"/>
                  <a:pt x="9087" y="11409"/>
                </a:cubicBezTo>
                <a:cubicBezTo>
                  <a:pt x="8195" y="11910"/>
                  <a:pt x="7183" y="12174"/>
                  <a:pt x="6153" y="12174"/>
                </a:cubicBezTo>
                <a:cubicBezTo>
                  <a:pt x="2835" y="12174"/>
                  <a:pt x="138" y="9472"/>
                  <a:pt x="138" y="6159"/>
                </a:cubicBezTo>
                <a:cubicBezTo>
                  <a:pt x="138" y="2840"/>
                  <a:pt x="2835" y="138"/>
                  <a:pt x="6153" y="138"/>
                </a:cubicBezTo>
                <a:close/>
                <a:moveTo>
                  <a:pt x="6153" y="0"/>
                </a:moveTo>
                <a:cubicBezTo>
                  <a:pt x="2758" y="0"/>
                  <a:pt x="1" y="2763"/>
                  <a:pt x="1" y="6159"/>
                </a:cubicBezTo>
                <a:cubicBezTo>
                  <a:pt x="1" y="9549"/>
                  <a:pt x="2758" y="12312"/>
                  <a:pt x="6153" y="12312"/>
                </a:cubicBezTo>
                <a:cubicBezTo>
                  <a:pt x="7205" y="12312"/>
                  <a:pt x="8239" y="12042"/>
                  <a:pt x="9153" y="11530"/>
                </a:cubicBezTo>
                <a:cubicBezTo>
                  <a:pt x="9219" y="11497"/>
                  <a:pt x="9296" y="11475"/>
                  <a:pt x="9373" y="11475"/>
                </a:cubicBezTo>
                <a:lnTo>
                  <a:pt x="9406" y="11475"/>
                </a:lnTo>
                <a:lnTo>
                  <a:pt x="11635" y="11640"/>
                </a:lnTo>
                <a:lnTo>
                  <a:pt x="11475" y="9406"/>
                </a:lnTo>
                <a:cubicBezTo>
                  <a:pt x="11470" y="9318"/>
                  <a:pt x="11486" y="9230"/>
                  <a:pt x="11530" y="9158"/>
                </a:cubicBezTo>
                <a:cubicBezTo>
                  <a:pt x="12042" y="8245"/>
                  <a:pt x="12312" y="7204"/>
                  <a:pt x="12312" y="6159"/>
                </a:cubicBezTo>
                <a:cubicBezTo>
                  <a:pt x="12312" y="2763"/>
                  <a:pt x="9549" y="0"/>
                  <a:pt x="6153" y="0"/>
                </a:cubicBezTo>
                <a:close/>
              </a:path>
            </a:pathLst>
          </a:custGeom>
          <a:solidFill>
            <a:srgbClr val="E6E6E6"/>
          </a:solidFill>
          <a:ln cap="flat" cmpd="sng" w="114300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4"/>
          <p:cNvSpPr txBox="1"/>
          <p:nvPr/>
        </p:nvSpPr>
        <p:spPr>
          <a:xfrm rot="10800000">
            <a:off x="1260775" y="9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9" name="Google Shape;479;p34"/>
          <p:cNvSpPr txBox="1"/>
          <p:nvPr/>
        </p:nvSpPr>
        <p:spPr>
          <a:xfrm>
            <a:off x="5812725" y="27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80" name="Google Shape;480;p34"/>
          <p:cNvSpPr/>
          <p:nvPr/>
        </p:nvSpPr>
        <p:spPr>
          <a:xfrm>
            <a:off x="7065975" y="23135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34"/>
          <p:cNvSpPr/>
          <p:nvPr/>
        </p:nvSpPr>
        <p:spPr>
          <a:xfrm>
            <a:off x="333825" y="1211550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4"/>
          <p:cNvSpPr/>
          <p:nvPr/>
        </p:nvSpPr>
        <p:spPr>
          <a:xfrm>
            <a:off x="6771125" y="400175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34"/>
          <p:cNvSpPr/>
          <p:nvPr/>
        </p:nvSpPr>
        <p:spPr>
          <a:xfrm>
            <a:off x="7251700" y="33660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4"/>
          <p:cNvSpPr/>
          <p:nvPr/>
        </p:nvSpPr>
        <p:spPr>
          <a:xfrm>
            <a:off x="7845500" y="28397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4"/>
          <p:cNvSpPr/>
          <p:nvPr/>
        </p:nvSpPr>
        <p:spPr>
          <a:xfrm>
            <a:off x="7988375" y="29561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34"/>
          <p:cNvSpPr/>
          <p:nvPr/>
        </p:nvSpPr>
        <p:spPr>
          <a:xfrm>
            <a:off x="7893800" y="38922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7" name="Google Shape;487;p34"/>
          <p:cNvCxnSpPr/>
          <p:nvPr/>
        </p:nvCxnSpPr>
        <p:spPr>
          <a:xfrm flipH="1" rot="10800000">
            <a:off x="8305850" y="19183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8" name="Google Shape;488;p34"/>
          <p:cNvSpPr/>
          <p:nvPr/>
        </p:nvSpPr>
        <p:spPr>
          <a:xfrm>
            <a:off x="8817050" y="3366025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34"/>
          <p:cNvSpPr/>
          <p:nvPr/>
        </p:nvSpPr>
        <p:spPr>
          <a:xfrm>
            <a:off x="65975" y="3892275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4"/>
          <p:cNvSpPr/>
          <p:nvPr/>
        </p:nvSpPr>
        <p:spPr>
          <a:xfrm>
            <a:off x="908275" y="3892269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34"/>
          <p:cNvSpPr/>
          <p:nvPr/>
        </p:nvSpPr>
        <p:spPr>
          <a:xfrm>
            <a:off x="980325" y="3966050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34"/>
          <p:cNvSpPr/>
          <p:nvPr/>
        </p:nvSpPr>
        <p:spPr>
          <a:xfrm>
            <a:off x="7447325" y="173598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93" name="Google Shape;493;p34"/>
          <p:cNvCxnSpPr>
            <a:stCxn id="492" idx="6"/>
          </p:cNvCxnSpPr>
          <p:nvPr/>
        </p:nvCxnSpPr>
        <p:spPr>
          <a:xfrm>
            <a:off x="7652225" y="1838438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4" name="Google Shape;494;p34"/>
          <p:cNvSpPr/>
          <p:nvPr/>
        </p:nvSpPr>
        <p:spPr>
          <a:xfrm>
            <a:off x="232075" y="183592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34"/>
          <p:cNvSpPr/>
          <p:nvPr/>
        </p:nvSpPr>
        <p:spPr>
          <a:xfrm>
            <a:off x="6609500" y="126327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4"/>
          <p:cNvSpPr/>
          <p:nvPr/>
        </p:nvSpPr>
        <p:spPr>
          <a:xfrm>
            <a:off x="6860631" y="1399778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34"/>
          <p:cNvSpPr/>
          <p:nvPr/>
        </p:nvSpPr>
        <p:spPr>
          <a:xfrm>
            <a:off x="8090000" y="90710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34"/>
          <p:cNvSpPr/>
          <p:nvPr/>
        </p:nvSpPr>
        <p:spPr>
          <a:xfrm>
            <a:off x="5278100" y="459193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34"/>
          <p:cNvSpPr/>
          <p:nvPr/>
        </p:nvSpPr>
        <p:spPr>
          <a:xfrm>
            <a:off x="0" y="2754600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34"/>
          <p:cNvSpPr txBox="1"/>
          <p:nvPr/>
        </p:nvSpPr>
        <p:spPr>
          <a:xfrm>
            <a:off x="1808763" y="1299480"/>
            <a:ext cx="4366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Catálogo de Procedimientos Administrativos y Trámites (CPAT)</a:t>
            </a:r>
            <a:endParaRPr b="1"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Herramienta oficial de identificación única y caracterización de los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procedimientos administrativos y trámites del Estado, bajo un marco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conceptual compartido para todas las instituciones, que permita la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estandarización de éstos.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Este catálogo se dispondrá mediante una plataforma en línea, con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actualización periódica, que será utilizado para medir los avances de las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instituciones en su digitalización, levantar los datos que se requieren para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su realización, detectar la necesidad de notificación a los usuarios, así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como oportunidades de simplificación administrativa.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Asimismo, la codificación única facilitará la integración de las diversas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plataformas que interactúan en la ejecución de un procedimiento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administrativo, contribuyendo con ello, a mostrar transparentemente a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las personas cómo se realizan y resuelven sus procedimientos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administrativos.</a:t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ctrTitle"/>
          </p:nvPr>
        </p:nvSpPr>
        <p:spPr>
          <a:xfrm>
            <a:off x="324900" y="1528800"/>
            <a:ext cx="4170900" cy="122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s" sz="2400">
                <a:solidFill>
                  <a:srgbClr val="002A65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Ley N° 21.180, sobre Transformación Digital del Estado </a:t>
            </a:r>
            <a:endParaRPr b="1" sz="24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97;p17"/>
          <p:cNvSpPr txBox="1"/>
          <p:nvPr>
            <p:ph type="ctrTitle"/>
          </p:nvPr>
        </p:nvSpPr>
        <p:spPr>
          <a:xfrm>
            <a:off x="324900" y="803875"/>
            <a:ext cx="11652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30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7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1" name="Google Shape;101;p17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02" name="Google Shape;102;p17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7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8" name="Google Shape;108;p17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9" name="Google Shape;109;p17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0" name="Google Shape;110;p17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" name="Google Shape;111;p17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7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7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7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7" name="Google Shape;117;p17"/>
          <p:cNvCxnSpPr>
            <a:stCxn id="116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8" name="Google Shape;118;p17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35"/>
          <p:cNvSpPr txBox="1"/>
          <p:nvPr/>
        </p:nvSpPr>
        <p:spPr>
          <a:xfrm>
            <a:off x="378800" y="2046425"/>
            <a:ext cx="2041500" cy="17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Actualizaciones periódicas</a:t>
            </a:r>
            <a:endParaRPr b="1" sz="11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El CPAT dispondrá de instancias de actualización permanentes y periódicas destinadas a actualizar la nómina y características de los trámites y procedimientos administrativos.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" name="Google Shape;506;p35"/>
          <p:cNvSpPr txBox="1"/>
          <p:nvPr/>
        </p:nvSpPr>
        <p:spPr>
          <a:xfrm>
            <a:off x="2486952" y="2046425"/>
            <a:ext cx="19095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rgbClr val="002A64"/>
                </a:solidFill>
                <a:highlight>
                  <a:srgbClr val="FFFFFF"/>
                </a:highlight>
              </a:rPr>
              <a:t>Perfiles de acceso</a:t>
            </a:r>
            <a:endParaRPr b="1" sz="1100">
              <a:solidFill>
                <a:srgbClr val="002A64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2A64"/>
                </a:solidFill>
                <a:highlight>
                  <a:srgbClr val="FFFFFF"/>
                </a:highlight>
              </a:rPr>
              <a:t>El CPAT dispondrá de usuarios y perfiles para que el CTD y su equipo puedan trabajar conjuntamente en la identificación y caracterización de los trámites y procedimientos administrativos.</a:t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" name="Google Shape;507;p35"/>
          <p:cNvSpPr txBox="1"/>
          <p:nvPr/>
        </p:nvSpPr>
        <p:spPr>
          <a:xfrm>
            <a:off x="4513400" y="2046425"/>
            <a:ext cx="2013300" cy="1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1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Validación de la autoridad</a:t>
            </a:r>
            <a:endParaRPr b="1" sz="11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La nómina oficial de trámites y procedimientos administrativos deberá ser validada y formalizada por la autoridad institucional/Jefe de servicio de cada OAE.</a:t>
            </a:r>
            <a:endParaRPr sz="11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" name="Google Shape;508;p35"/>
          <p:cNvSpPr/>
          <p:nvPr/>
        </p:nvSpPr>
        <p:spPr>
          <a:xfrm>
            <a:off x="459625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09" name="Google Shape;509;p35"/>
          <p:cNvSpPr txBox="1"/>
          <p:nvPr/>
        </p:nvSpPr>
        <p:spPr>
          <a:xfrm>
            <a:off x="620400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" name="Google Shape;510;p35"/>
          <p:cNvSpPr/>
          <p:nvPr/>
        </p:nvSpPr>
        <p:spPr>
          <a:xfrm>
            <a:off x="2572663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11" name="Google Shape;511;p35"/>
          <p:cNvSpPr txBox="1"/>
          <p:nvPr/>
        </p:nvSpPr>
        <p:spPr>
          <a:xfrm>
            <a:off x="2733450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" name="Google Shape;512;p35"/>
          <p:cNvSpPr/>
          <p:nvPr/>
        </p:nvSpPr>
        <p:spPr>
          <a:xfrm>
            <a:off x="4582438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13" name="Google Shape;513;p35"/>
          <p:cNvSpPr txBox="1"/>
          <p:nvPr/>
        </p:nvSpPr>
        <p:spPr>
          <a:xfrm>
            <a:off x="4743225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" name="Google Shape;514;p35"/>
          <p:cNvSpPr txBox="1"/>
          <p:nvPr/>
        </p:nvSpPr>
        <p:spPr>
          <a:xfrm>
            <a:off x="378800" y="239475"/>
            <a:ext cx="5469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¿Cómo funciona el CPAT?</a:t>
            </a:r>
            <a:endParaRPr sz="26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36"/>
          <p:cNvSpPr txBox="1"/>
          <p:nvPr/>
        </p:nvSpPr>
        <p:spPr>
          <a:xfrm>
            <a:off x="1752475" y="720675"/>
            <a:ext cx="64956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Identificación: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tipo, nombre, descripción del registro, área de dependencia, responsable del registro, tipo de inicio, acto de inicio y término, tipo de función y producto institucional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Marco normativo: 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N° Ley, enlace Ley Chile, otras fuentes normativas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Focalización: 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Requiere pago, moneda, valor, tipo de usuario/a al que va dirigido, ejes de trabajo, utiliza RSH y estacionalidad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Soporte electrónico: 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nivel de digitalización, fecha de digitalización, soporte utilizado, canales de atención, canales transaccionales, expediente y acceso al expediente, plataforma electrónicas, URL de inicio de plataforma, ficha de ChileAtiende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Identidad digital: 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mecanismo de autenticación y firma electrónica avanzada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Notificaciones: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etapas de notificación, medio utilizado para notificar en la etapa de inicio, instrucción y término, medio utilizado para enviar comunicaciones institucionales y personales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● Datos y documentos:</a:t>
            </a:r>
            <a:r>
              <a:rPr lang="es" sz="12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requiere datos, documento y/o expediente de otros OAE, medio utilizado para obtenerlos, nombre de la institución que provee la información, nombre del certificado, documento y/o dato solicitado, documento notariales.</a:t>
            </a:r>
            <a:endParaRPr sz="12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002A6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0" name="Google Shape;520;p36"/>
          <p:cNvSpPr txBox="1"/>
          <p:nvPr/>
        </p:nvSpPr>
        <p:spPr>
          <a:xfrm>
            <a:off x="378800" y="239475"/>
            <a:ext cx="54696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CPAT</a:t>
            </a:r>
            <a:endParaRPr sz="26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1" name="Google Shape;521;p36"/>
          <p:cNvSpPr txBox="1"/>
          <p:nvPr/>
        </p:nvSpPr>
        <p:spPr>
          <a:xfrm>
            <a:off x="237175" y="2056850"/>
            <a:ext cx="15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latin typeface="Roboto"/>
                <a:ea typeface="Roboto"/>
                <a:cs typeface="Roboto"/>
                <a:sym typeface="Roboto"/>
              </a:rPr>
              <a:t>Secciones y preguntas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latin typeface="Roboto"/>
                <a:ea typeface="Roboto"/>
                <a:cs typeface="Roboto"/>
                <a:sym typeface="Roboto"/>
              </a:rPr>
              <a:t>de caracterización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latin typeface="Roboto"/>
                <a:ea typeface="Roboto"/>
                <a:cs typeface="Roboto"/>
                <a:sym typeface="Roboto"/>
              </a:rPr>
              <a:t>dentro del </a:t>
            </a:r>
            <a:r>
              <a:rPr lang="es" sz="10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CPAT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22" name="Google Shape;52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375" y="1255375"/>
            <a:ext cx="897550" cy="72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7"/>
          <p:cNvSpPr txBox="1"/>
          <p:nvPr/>
        </p:nvSpPr>
        <p:spPr>
          <a:xfrm>
            <a:off x="378800" y="239475"/>
            <a:ext cx="81327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Secciones y preguntas de caracterización dentro del CPAT</a:t>
            </a:r>
            <a:endParaRPr sz="24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28" name="Google Shape;52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9500" y="859900"/>
            <a:ext cx="5947998" cy="354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38"/>
          <p:cNvSpPr txBox="1"/>
          <p:nvPr>
            <p:ph type="ctrTitle"/>
          </p:nvPr>
        </p:nvSpPr>
        <p:spPr>
          <a:xfrm>
            <a:off x="324900" y="803875"/>
            <a:ext cx="11652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30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4" name="Google Shape;534;p38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38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38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7" name="Google Shape;537;p38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538" name="Google Shape;538;p38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38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38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38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38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38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4" name="Google Shape;544;p38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5" name="Google Shape;545;p38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6" name="Google Shape;546;p38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7" name="Google Shape;547;p38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38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38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38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38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38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3" name="Google Shape;553;p38"/>
          <p:cNvCxnSpPr>
            <a:stCxn id="552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4" name="Google Shape;554;p38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555" name="Google Shape;555;p38"/>
          <p:cNvSpPr txBox="1"/>
          <p:nvPr>
            <p:ph type="ctrTitle"/>
          </p:nvPr>
        </p:nvSpPr>
        <p:spPr>
          <a:xfrm>
            <a:off x="324900" y="1119225"/>
            <a:ext cx="51693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Recomendaciones</a:t>
            </a:r>
            <a:r>
              <a:rPr b="1" lang="es" sz="2400">
                <a:solidFill>
                  <a:srgbClr val="002A64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1" sz="24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9"/>
          <p:cNvSpPr txBox="1"/>
          <p:nvPr/>
        </p:nvSpPr>
        <p:spPr>
          <a:xfrm>
            <a:off x="378800" y="1894025"/>
            <a:ext cx="2364000" cy="29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Levantamiento de procesos,</a:t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como un facilitador</a:t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Permite agrupar acciones que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desarrollan los OAE para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cumplir con su mandato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mediante factores u objetivos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comunes que integran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actividades que parecen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independientes dentro del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funcionamiento organizacional.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1" name="Google Shape;561;p39"/>
          <p:cNvSpPr txBox="1"/>
          <p:nvPr/>
        </p:nvSpPr>
        <p:spPr>
          <a:xfrm>
            <a:off x="2742883" y="1894025"/>
            <a:ext cx="21414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Apoyarse en el</a:t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levantamiento de trámites</a:t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Utilizar como referencia los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trámites que los usuarios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deben realizar para obtener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los productos (bienes y/o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servicios) dispuestos por los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OAE, entendidos como PA de cara a las personas.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2" name="Google Shape;562;p39"/>
          <p:cNvSpPr txBox="1"/>
          <p:nvPr/>
        </p:nvSpPr>
        <p:spPr>
          <a:xfrm>
            <a:off x="5167743" y="1894025"/>
            <a:ext cx="22578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Identificar desde el acto</a:t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administrativo terminal</a:t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Verificar que todos los actos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administrativos del OAE se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encuentren contenidos o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relacionados con alguno de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los procedimientos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administrativos identificados.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3" name="Google Shape;563;p39"/>
          <p:cNvSpPr/>
          <p:nvPr/>
        </p:nvSpPr>
        <p:spPr>
          <a:xfrm>
            <a:off x="459625" y="12097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64" name="Google Shape;564;p39"/>
          <p:cNvSpPr txBox="1"/>
          <p:nvPr/>
        </p:nvSpPr>
        <p:spPr>
          <a:xfrm>
            <a:off x="620400" y="12743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5" name="Google Shape;565;p39"/>
          <p:cNvSpPr/>
          <p:nvPr/>
        </p:nvSpPr>
        <p:spPr>
          <a:xfrm>
            <a:off x="2839033" y="12097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66" name="Google Shape;566;p39"/>
          <p:cNvSpPr txBox="1"/>
          <p:nvPr/>
        </p:nvSpPr>
        <p:spPr>
          <a:xfrm>
            <a:off x="2999821" y="12743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7" name="Google Shape;567;p39"/>
          <p:cNvSpPr/>
          <p:nvPr/>
        </p:nvSpPr>
        <p:spPr>
          <a:xfrm>
            <a:off x="5261869" y="12097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568" name="Google Shape;568;p39"/>
          <p:cNvSpPr txBox="1"/>
          <p:nvPr/>
        </p:nvSpPr>
        <p:spPr>
          <a:xfrm>
            <a:off x="5422657" y="12743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9" name="Google Shape;569;p39"/>
          <p:cNvSpPr txBox="1"/>
          <p:nvPr/>
        </p:nvSpPr>
        <p:spPr>
          <a:xfrm>
            <a:off x="378800" y="239475"/>
            <a:ext cx="72369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Recomendaciones para identificar PA Aprendizajes de otras instituciones</a:t>
            </a:r>
            <a:endParaRPr sz="24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0"/>
          <p:cNvSpPr txBox="1"/>
          <p:nvPr/>
        </p:nvSpPr>
        <p:spPr>
          <a:xfrm>
            <a:off x="312921" y="1113488"/>
            <a:ext cx="3376200" cy="26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A64"/>
              </a:buClr>
              <a:buSzPts val="1300"/>
              <a:buFont typeface="Roboto"/>
              <a:buChar char="●"/>
            </a:pPr>
            <a:r>
              <a:rPr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La fase de preparación apunta a identificar procedimientos administrativos.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A64"/>
              </a:buClr>
              <a:buSzPts val="1300"/>
              <a:buFont typeface="Roboto"/>
              <a:buChar char="●"/>
            </a:pPr>
            <a:r>
              <a:rPr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No confundir entre los conceptos de áreas, procesos, procedimientos, actos administrativos y procedimientos administrativos.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5" name="Google Shape;575;p40"/>
          <p:cNvSpPr txBox="1"/>
          <p:nvPr/>
        </p:nvSpPr>
        <p:spPr>
          <a:xfrm>
            <a:off x="378800" y="239475"/>
            <a:ext cx="72369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Recomendaciones para identificar PA</a:t>
            </a:r>
            <a:endParaRPr sz="24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76" name="Google Shape;576;p40"/>
          <p:cNvGrpSpPr/>
          <p:nvPr/>
        </p:nvGrpSpPr>
        <p:grpSpPr>
          <a:xfrm>
            <a:off x="3811292" y="574553"/>
            <a:ext cx="4036590" cy="4134623"/>
            <a:chOff x="2256567" y="677103"/>
            <a:chExt cx="4036590" cy="4134623"/>
          </a:xfrm>
        </p:grpSpPr>
        <p:sp>
          <p:nvSpPr>
            <p:cNvPr id="577" name="Google Shape;577;p40"/>
            <p:cNvSpPr/>
            <p:nvPr/>
          </p:nvSpPr>
          <p:spPr>
            <a:xfrm rot="-6596504">
              <a:off x="3463345" y="3556686"/>
              <a:ext cx="1100379" cy="1100379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40"/>
            <p:cNvSpPr/>
            <p:nvPr/>
          </p:nvSpPr>
          <p:spPr>
            <a:xfrm rot="-6599386">
              <a:off x="2318596" y="1407533"/>
              <a:ext cx="440541" cy="440541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40"/>
            <p:cNvSpPr/>
            <p:nvPr/>
          </p:nvSpPr>
          <p:spPr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40"/>
            <p:cNvSpPr/>
            <p:nvPr/>
          </p:nvSpPr>
          <p:spPr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40"/>
            <p:cNvSpPr/>
            <p:nvPr/>
          </p:nvSpPr>
          <p:spPr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40"/>
            <p:cNvSpPr/>
            <p:nvPr/>
          </p:nvSpPr>
          <p:spPr>
            <a:xfrm rot="-6597701">
              <a:off x="3267625" y="1113818"/>
              <a:ext cx="274172" cy="274172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3" name="Google Shape;583;p40"/>
          <p:cNvGrpSpPr/>
          <p:nvPr/>
        </p:nvGrpSpPr>
        <p:grpSpPr>
          <a:xfrm>
            <a:off x="6001919" y="1713216"/>
            <a:ext cx="2440200" cy="2440200"/>
            <a:chOff x="4447194" y="1815766"/>
            <a:chExt cx="2440200" cy="2440200"/>
          </a:xfrm>
        </p:grpSpPr>
        <p:sp>
          <p:nvSpPr>
            <p:cNvPr id="584" name="Google Shape;584;p40"/>
            <p:cNvSpPr/>
            <p:nvPr/>
          </p:nvSpPr>
          <p:spPr>
            <a:xfrm>
              <a:off x="4447194" y="1815766"/>
              <a:ext cx="2440200" cy="2440200"/>
            </a:xfrm>
            <a:prstGeom prst="ellipse">
              <a:avLst/>
            </a:prstGeom>
            <a:solidFill>
              <a:srgbClr val="0944A1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40"/>
            <p:cNvSpPr txBox="1"/>
            <p:nvPr/>
          </p:nvSpPr>
          <p:spPr>
            <a:xfrm>
              <a:off x="4735950" y="2504275"/>
              <a:ext cx="1862700" cy="116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Procedimiento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administrativo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586" name="Google Shape;586;p40"/>
          <p:cNvGrpSpPr/>
          <p:nvPr/>
        </p:nvGrpSpPr>
        <p:grpSpPr>
          <a:xfrm>
            <a:off x="5121662" y="1271503"/>
            <a:ext cx="1423800" cy="1423800"/>
            <a:chOff x="3490737" y="1374053"/>
            <a:chExt cx="1423800" cy="1423800"/>
          </a:xfrm>
        </p:grpSpPr>
        <p:sp>
          <p:nvSpPr>
            <p:cNvPr id="587" name="Google Shape;587;p40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0C58D3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40"/>
            <p:cNvSpPr txBox="1"/>
            <p:nvPr/>
          </p:nvSpPr>
          <p:spPr>
            <a:xfrm>
              <a:off x="3718750" y="1613600"/>
              <a:ext cx="10143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Acto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administrativo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89" name="Google Shape;589;p40"/>
          <p:cNvSpPr/>
          <p:nvPr/>
        </p:nvSpPr>
        <p:spPr>
          <a:xfrm rot="-6598839">
            <a:off x="7942616" y="992434"/>
            <a:ext cx="1199287" cy="1199287"/>
          </a:xfrm>
          <a:prstGeom prst="ellipse">
            <a:avLst/>
          </a:prstGeom>
          <a:solidFill>
            <a:srgbClr val="A1C3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40"/>
          <p:cNvSpPr txBox="1"/>
          <p:nvPr/>
        </p:nvSpPr>
        <p:spPr>
          <a:xfrm>
            <a:off x="8186450" y="1391975"/>
            <a:ext cx="711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2A64"/>
                </a:solidFill>
              </a:rPr>
              <a:t>Áreas</a:t>
            </a:r>
            <a:endParaRPr>
              <a:solidFill>
                <a:srgbClr val="002A64"/>
              </a:solidFill>
            </a:endParaRPr>
          </a:p>
        </p:txBody>
      </p:sp>
      <p:sp>
        <p:nvSpPr>
          <p:cNvPr id="591" name="Google Shape;591;p40"/>
          <p:cNvSpPr/>
          <p:nvPr/>
        </p:nvSpPr>
        <p:spPr>
          <a:xfrm rot="-6598839">
            <a:off x="7942616" y="3266134"/>
            <a:ext cx="1199287" cy="1199287"/>
          </a:xfrm>
          <a:prstGeom prst="ellipse">
            <a:avLst/>
          </a:prstGeom>
          <a:solidFill>
            <a:srgbClr val="A1C3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40"/>
          <p:cNvSpPr txBox="1"/>
          <p:nvPr/>
        </p:nvSpPr>
        <p:spPr>
          <a:xfrm>
            <a:off x="7970050" y="3632975"/>
            <a:ext cx="1173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2A64"/>
                </a:solidFill>
              </a:rPr>
              <a:t>Procedimientos</a:t>
            </a:r>
            <a:endParaRPr sz="1100">
              <a:solidFill>
                <a:srgbClr val="002A64"/>
              </a:solidFill>
            </a:endParaRPr>
          </a:p>
        </p:txBody>
      </p:sp>
      <p:sp>
        <p:nvSpPr>
          <p:cNvPr id="593" name="Google Shape;593;p40"/>
          <p:cNvSpPr txBox="1"/>
          <p:nvPr/>
        </p:nvSpPr>
        <p:spPr>
          <a:xfrm>
            <a:off x="5121650" y="3748698"/>
            <a:ext cx="105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2A64"/>
                </a:solidFill>
              </a:rPr>
              <a:t>Procesos</a:t>
            </a:r>
            <a:endParaRPr>
              <a:solidFill>
                <a:srgbClr val="002A64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/>
        </p:nvSpPr>
        <p:spPr>
          <a:xfrm>
            <a:off x="1786588" y="1936438"/>
            <a:ext cx="4242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rgbClr val="002A64"/>
                </a:solidFill>
                <a:highlight>
                  <a:srgbClr val="FFFFFF"/>
                </a:highlight>
              </a:rPr>
              <a:t>La</a:t>
            </a:r>
            <a:r>
              <a:rPr b="1" lang="es" sz="1500">
                <a:solidFill>
                  <a:srgbClr val="002A64"/>
                </a:solidFill>
                <a:highlight>
                  <a:srgbClr val="FFFFFF"/>
                </a:highlight>
              </a:rPr>
              <a:t> Ley de Transformación Digital del Estado </a:t>
            </a:r>
            <a:r>
              <a:rPr lang="es" sz="1500">
                <a:solidFill>
                  <a:srgbClr val="002A64"/>
                </a:solidFill>
                <a:highlight>
                  <a:srgbClr val="FFFFFF"/>
                </a:highlight>
              </a:rPr>
              <a:t>modifica -entre otras- la Ley N° 19.880, hacia la </a:t>
            </a:r>
            <a:r>
              <a:rPr b="1" lang="es" sz="1500">
                <a:solidFill>
                  <a:srgbClr val="002A64"/>
                </a:solidFill>
                <a:highlight>
                  <a:srgbClr val="FFFFFF"/>
                </a:highlight>
              </a:rPr>
              <a:t>digitalización y transformación del ciclo completo de los procedimientos administrativos</a:t>
            </a:r>
            <a:r>
              <a:rPr lang="es" sz="1500">
                <a:solidFill>
                  <a:srgbClr val="002A64"/>
                </a:solidFill>
                <a:highlight>
                  <a:srgbClr val="FFFFFF"/>
                </a:highlight>
              </a:rPr>
              <a:t> de los órganos sujetos a la Ley de Bases de Procedimiento Administrativo.</a:t>
            </a:r>
            <a:endParaRPr sz="1500">
              <a:solidFill>
                <a:srgbClr val="002A64"/>
              </a:solidFill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820925" y="850850"/>
            <a:ext cx="6092655" cy="3741094"/>
          </a:xfrm>
          <a:custGeom>
            <a:rect b="b" l="l" r="r" t="t"/>
            <a:pathLst>
              <a:path extrusionOk="0" h="12312" w="12312">
                <a:moveTo>
                  <a:pt x="6153" y="138"/>
                </a:moveTo>
                <a:cubicBezTo>
                  <a:pt x="9472" y="138"/>
                  <a:pt x="12174" y="2840"/>
                  <a:pt x="12169" y="6153"/>
                </a:cubicBezTo>
                <a:cubicBezTo>
                  <a:pt x="12169" y="7182"/>
                  <a:pt x="11910" y="8195"/>
                  <a:pt x="11409" y="9087"/>
                </a:cubicBezTo>
                <a:cubicBezTo>
                  <a:pt x="11354" y="9186"/>
                  <a:pt x="11327" y="9301"/>
                  <a:pt x="11338" y="9417"/>
                </a:cubicBezTo>
                <a:lnTo>
                  <a:pt x="11486" y="11486"/>
                </a:lnTo>
                <a:lnTo>
                  <a:pt x="9412" y="11338"/>
                </a:lnTo>
                <a:cubicBezTo>
                  <a:pt x="9400" y="11337"/>
                  <a:pt x="9389" y="11337"/>
                  <a:pt x="9377" y="11337"/>
                </a:cubicBezTo>
                <a:cubicBezTo>
                  <a:pt x="9274" y="11337"/>
                  <a:pt x="9176" y="11360"/>
                  <a:pt x="9087" y="11409"/>
                </a:cubicBezTo>
                <a:cubicBezTo>
                  <a:pt x="8195" y="11910"/>
                  <a:pt x="7183" y="12174"/>
                  <a:pt x="6153" y="12174"/>
                </a:cubicBezTo>
                <a:cubicBezTo>
                  <a:pt x="2835" y="12174"/>
                  <a:pt x="138" y="9472"/>
                  <a:pt x="138" y="6159"/>
                </a:cubicBezTo>
                <a:cubicBezTo>
                  <a:pt x="138" y="2840"/>
                  <a:pt x="2835" y="138"/>
                  <a:pt x="6153" y="138"/>
                </a:cubicBezTo>
                <a:close/>
                <a:moveTo>
                  <a:pt x="6153" y="0"/>
                </a:moveTo>
                <a:cubicBezTo>
                  <a:pt x="2758" y="0"/>
                  <a:pt x="1" y="2763"/>
                  <a:pt x="1" y="6159"/>
                </a:cubicBezTo>
                <a:cubicBezTo>
                  <a:pt x="1" y="9549"/>
                  <a:pt x="2758" y="12312"/>
                  <a:pt x="6153" y="12312"/>
                </a:cubicBezTo>
                <a:cubicBezTo>
                  <a:pt x="7205" y="12312"/>
                  <a:pt x="8239" y="12042"/>
                  <a:pt x="9153" y="11530"/>
                </a:cubicBezTo>
                <a:cubicBezTo>
                  <a:pt x="9219" y="11497"/>
                  <a:pt x="9296" y="11475"/>
                  <a:pt x="9373" y="11475"/>
                </a:cubicBezTo>
                <a:lnTo>
                  <a:pt x="9406" y="11475"/>
                </a:lnTo>
                <a:lnTo>
                  <a:pt x="11635" y="11640"/>
                </a:lnTo>
                <a:lnTo>
                  <a:pt x="11475" y="9406"/>
                </a:lnTo>
                <a:cubicBezTo>
                  <a:pt x="11470" y="9318"/>
                  <a:pt x="11486" y="9230"/>
                  <a:pt x="11530" y="9158"/>
                </a:cubicBezTo>
                <a:cubicBezTo>
                  <a:pt x="12042" y="8245"/>
                  <a:pt x="12312" y="7204"/>
                  <a:pt x="12312" y="6159"/>
                </a:cubicBezTo>
                <a:cubicBezTo>
                  <a:pt x="12312" y="2763"/>
                  <a:pt x="9549" y="0"/>
                  <a:pt x="6153" y="0"/>
                </a:cubicBezTo>
                <a:close/>
              </a:path>
            </a:pathLst>
          </a:custGeom>
          <a:solidFill>
            <a:srgbClr val="E6E6E6"/>
          </a:solidFill>
          <a:ln cap="flat" cmpd="sng" w="114300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"/>
          <p:cNvSpPr txBox="1"/>
          <p:nvPr/>
        </p:nvSpPr>
        <p:spPr>
          <a:xfrm rot="10800000">
            <a:off x="1260775" y="9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5812725" y="27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7" name="Google Shape;127;p18"/>
          <p:cNvSpPr/>
          <p:nvPr/>
        </p:nvSpPr>
        <p:spPr>
          <a:xfrm>
            <a:off x="7065975" y="23135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8"/>
          <p:cNvSpPr/>
          <p:nvPr/>
        </p:nvSpPr>
        <p:spPr>
          <a:xfrm>
            <a:off x="562425" y="1211550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8"/>
          <p:cNvSpPr/>
          <p:nvPr/>
        </p:nvSpPr>
        <p:spPr>
          <a:xfrm>
            <a:off x="6771125" y="400175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8"/>
          <p:cNvSpPr/>
          <p:nvPr/>
        </p:nvSpPr>
        <p:spPr>
          <a:xfrm>
            <a:off x="7251700" y="33660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>
            <a:off x="7845500" y="28397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7988375" y="29561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8"/>
          <p:cNvSpPr/>
          <p:nvPr/>
        </p:nvSpPr>
        <p:spPr>
          <a:xfrm>
            <a:off x="7893800" y="38922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4" name="Google Shape;134;p18"/>
          <p:cNvCxnSpPr/>
          <p:nvPr/>
        </p:nvCxnSpPr>
        <p:spPr>
          <a:xfrm flipH="1" rot="10800000">
            <a:off x="8305850" y="19183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5" name="Google Shape;135;p18"/>
          <p:cNvSpPr/>
          <p:nvPr/>
        </p:nvSpPr>
        <p:spPr>
          <a:xfrm>
            <a:off x="8817050" y="3366025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8"/>
          <p:cNvSpPr/>
          <p:nvPr/>
        </p:nvSpPr>
        <p:spPr>
          <a:xfrm>
            <a:off x="65975" y="3892275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/>
          <p:nvPr/>
        </p:nvSpPr>
        <p:spPr>
          <a:xfrm>
            <a:off x="908275" y="3892269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/>
          <p:nvPr/>
        </p:nvSpPr>
        <p:spPr>
          <a:xfrm>
            <a:off x="980325" y="3966050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7447325" y="173598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0" name="Google Shape;140;p18"/>
          <p:cNvCxnSpPr>
            <a:stCxn id="139" idx="6"/>
          </p:cNvCxnSpPr>
          <p:nvPr/>
        </p:nvCxnSpPr>
        <p:spPr>
          <a:xfrm>
            <a:off x="7652225" y="1838438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18"/>
          <p:cNvSpPr/>
          <p:nvPr/>
        </p:nvSpPr>
        <p:spPr>
          <a:xfrm>
            <a:off x="232075" y="183592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8"/>
          <p:cNvSpPr/>
          <p:nvPr/>
        </p:nvSpPr>
        <p:spPr>
          <a:xfrm>
            <a:off x="6380900" y="126327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/>
          <p:nvPr/>
        </p:nvSpPr>
        <p:spPr>
          <a:xfrm>
            <a:off x="6479631" y="1399778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8"/>
          <p:cNvSpPr/>
          <p:nvPr/>
        </p:nvSpPr>
        <p:spPr>
          <a:xfrm>
            <a:off x="8090000" y="90710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8"/>
          <p:cNvSpPr/>
          <p:nvPr/>
        </p:nvSpPr>
        <p:spPr>
          <a:xfrm>
            <a:off x="5278100" y="459193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"/>
          <p:cNvSpPr/>
          <p:nvPr/>
        </p:nvSpPr>
        <p:spPr>
          <a:xfrm>
            <a:off x="0" y="2754600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/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Visión Ley N°21.180</a:t>
            </a:r>
            <a:endParaRPr sz="2800">
              <a:solidFill>
                <a:srgbClr val="002A6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378800" y="2046425"/>
            <a:ext cx="19881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Buenos servicios digitales</a:t>
            </a:r>
            <a:br>
              <a:rPr lang="es" sz="13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s" sz="13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• Claros, fáciles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2334552" y="2046425"/>
            <a:ext cx="19095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Cooperación interinstitucional</a:t>
            </a:r>
            <a:endParaRPr b="1"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• Con servicios compartidos e interoperabilidad.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4284800" y="2046425"/>
            <a:ext cx="16674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Proactividad </a:t>
            </a:r>
            <a:r>
              <a:rPr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Mediante el uso intensivo de datos.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6206925" y="2046425"/>
            <a:ext cx="24114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Productividad </a:t>
            </a:r>
            <a:endParaRPr b="1"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• Facilitando el trabajo a los funcionarios/as, automatizando funciones para concentrarse en lo valioso</a:t>
            </a:r>
            <a:endParaRPr sz="13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" name="Google Shape;156;p19"/>
          <p:cNvSpPr/>
          <p:nvPr/>
        </p:nvSpPr>
        <p:spPr>
          <a:xfrm>
            <a:off x="459625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620400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8" name="Google Shape;158;p19"/>
          <p:cNvSpPr/>
          <p:nvPr/>
        </p:nvSpPr>
        <p:spPr>
          <a:xfrm>
            <a:off x="2420263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59" name="Google Shape;159;p19"/>
          <p:cNvSpPr txBox="1"/>
          <p:nvPr/>
        </p:nvSpPr>
        <p:spPr>
          <a:xfrm>
            <a:off x="2581050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4353838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4514625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6298088" y="1362100"/>
            <a:ext cx="684300" cy="684300"/>
          </a:xfrm>
          <a:prstGeom prst="ellipse">
            <a:avLst/>
          </a:prstGeom>
          <a:noFill/>
          <a:ln cap="flat" cmpd="sng" w="19050">
            <a:solidFill>
              <a:srgbClr val="FD767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6458875" y="1426725"/>
            <a:ext cx="4104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b="1" sz="2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Servicios - Iconos gratis de industria" id="164" name="Google Shape;164;p19"/>
          <p:cNvPicPr preferRelativeResize="0"/>
          <p:nvPr/>
        </p:nvPicPr>
        <p:blipFill>
          <a:blip r:embed="rId3">
            <a:alphaModFix amt="17000"/>
          </a:blip>
          <a:stretch>
            <a:fillRect/>
          </a:stretch>
        </p:blipFill>
        <p:spPr>
          <a:xfrm>
            <a:off x="6298098" y="3431850"/>
            <a:ext cx="1090075" cy="109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/>
          <p:nvPr/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Grupos de implementación</a:t>
            </a:r>
            <a:endParaRPr sz="2800">
              <a:solidFill>
                <a:srgbClr val="002A6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2845750" y="4068175"/>
            <a:ext cx="3424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Órganos de la Administración del Estado</a:t>
            </a:r>
            <a:endParaRPr sz="15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1" name="Google Shape;171;p20"/>
          <p:cNvSpPr txBox="1"/>
          <p:nvPr/>
        </p:nvSpPr>
        <p:spPr>
          <a:xfrm>
            <a:off x="3646600" y="3373375"/>
            <a:ext cx="1822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8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+900 </a:t>
            </a:r>
            <a:endParaRPr sz="48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2" name="Google Shape;17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800" y="847421"/>
            <a:ext cx="1962000" cy="112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6850" y="899550"/>
            <a:ext cx="1962000" cy="1133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3125" y="936938"/>
            <a:ext cx="2107050" cy="105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 txBox="1"/>
          <p:nvPr/>
        </p:nvSpPr>
        <p:spPr>
          <a:xfrm>
            <a:off x="457200" y="1925250"/>
            <a:ext cx="3108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</a:t>
            </a: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Ministerios  Servicios Públicos  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Contraloría General de la República.   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Fuerzas armadas y fuerzas de Orden y Seguridad   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Delegaciones Presidenciales Regionales y Provinciales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3666925" y="2032950"/>
            <a:ext cx="2373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Gobiernos Regionales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</a:t>
            </a: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Municipalidades clasificadas en grupos 3, 4 y 5 según clasificación SINIM de Subdere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6489325" y="1995550"/>
            <a:ext cx="210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- </a:t>
            </a:r>
            <a:r>
              <a:rPr lang="es" sz="1000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Municipalidades clasificadas en grupos 3, 4 y 5 según clasificación SINIM de Subdere</a:t>
            </a:r>
            <a:endParaRPr sz="10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8" name="Google Shape;178;p20"/>
          <p:cNvCxnSpPr/>
          <p:nvPr/>
        </p:nvCxnSpPr>
        <p:spPr>
          <a:xfrm>
            <a:off x="589375" y="3373375"/>
            <a:ext cx="7965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/>
        </p:nvSpPr>
        <p:spPr>
          <a:xfrm>
            <a:off x="1786600" y="1784050"/>
            <a:ext cx="43665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La </a:t>
            </a:r>
            <a:r>
              <a:rPr b="1" lang="es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Ley de Transformación Digital del Estado</a:t>
            </a:r>
            <a:r>
              <a:rPr lang="es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 se aplicará gradualmente, de acuerdo a las fases establecidas en DFL N°1, de 2020, del Ministerio Secretaría General de la Presidencia, y no podrá extenderse para ningún órgano de la administración del Estado más allá del </a:t>
            </a:r>
            <a:r>
              <a:rPr b="1" lang="es">
                <a:solidFill>
                  <a:srgbClr val="002A64"/>
                </a:solidFill>
                <a:latin typeface="Roboto"/>
                <a:ea typeface="Roboto"/>
                <a:cs typeface="Roboto"/>
                <a:sym typeface="Roboto"/>
              </a:rPr>
              <a:t>31 de diciembre de 2027.</a:t>
            </a:r>
            <a:endParaRPr b="1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2A64"/>
              </a:solidFill>
              <a:highlight>
                <a:srgbClr val="FFFFFF"/>
              </a:highlight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820925" y="850850"/>
            <a:ext cx="6092655" cy="3741094"/>
          </a:xfrm>
          <a:custGeom>
            <a:rect b="b" l="l" r="r" t="t"/>
            <a:pathLst>
              <a:path extrusionOk="0" h="12312" w="12312">
                <a:moveTo>
                  <a:pt x="6153" y="138"/>
                </a:moveTo>
                <a:cubicBezTo>
                  <a:pt x="9472" y="138"/>
                  <a:pt x="12174" y="2840"/>
                  <a:pt x="12169" y="6153"/>
                </a:cubicBezTo>
                <a:cubicBezTo>
                  <a:pt x="12169" y="7182"/>
                  <a:pt x="11910" y="8195"/>
                  <a:pt x="11409" y="9087"/>
                </a:cubicBezTo>
                <a:cubicBezTo>
                  <a:pt x="11354" y="9186"/>
                  <a:pt x="11327" y="9301"/>
                  <a:pt x="11338" y="9417"/>
                </a:cubicBezTo>
                <a:lnTo>
                  <a:pt x="11486" y="11486"/>
                </a:lnTo>
                <a:lnTo>
                  <a:pt x="9412" y="11338"/>
                </a:lnTo>
                <a:cubicBezTo>
                  <a:pt x="9400" y="11337"/>
                  <a:pt x="9389" y="11337"/>
                  <a:pt x="9377" y="11337"/>
                </a:cubicBezTo>
                <a:cubicBezTo>
                  <a:pt x="9274" y="11337"/>
                  <a:pt x="9176" y="11360"/>
                  <a:pt x="9087" y="11409"/>
                </a:cubicBezTo>
                <a:cubicBezTo>
                  <a:pt x="8195" y="11910"/>
                  <a:pt x="7183" y="12174"/>
                  <a:pt x="6153" y="12174"/>
                </a:cubicBezTo>
                <a:cubicBezTo>
                  <a:pt x="2835" y="12174"/>
                  <a:pt x="138" y="9472"/>
                  <a:pt x="138" y="6159"/>
                </a:cubicBezTo>
                <a:cubicBezTo>
                  <a:pt x="138" y="2840"/>
                  <a:pt x="2835" y="138"/>
                  <a:pt x="6153" y="138"/>
                </a:cubicBezTo>
                <a:close/>
                <a:moveTo>
                  <a:pt x="6153" y="0"/>
                </a:moveTo>
                <a:cubicBezTo>
                  <a:pt x="2758" y="0"/>
                  <a:pt x="1" y="2763"/>
                  <a:pt x="1" y="6159"/>
                </a:cubicBezTo>
                <a:cubicBezTo>
                  <a:pt x="1" y="9549"/>
                  <a:pt x="2758" y="12312"/>
                  <a:pt x="6153" y="12312"/>
                </a:cubicBezTo>
                <a:cubicBezTo>
                  <a:pt x="7205" y="12312"/>
                  <a:pt x="8239" y="12042"/>
                  <a:pt x="9153" y="11530"/>
                </a:cubicBezTo>
                <a:cubicBezTo>
                  <a:pt x="9219" y="11497"/>
                  <a:pt x="9296" y="11475"/>
                  <a:pt x="9373" y="11475"/>
                </a:cubicBezTo>
                <a:lnTo>
                  <a:pt x="9406" y="11475"/>
                </a:lnTo>
                <a:lnTo>
                  <a:pt x="11635" y="11640"/>
                </a:lnTo>
                <a:lnTo>
                  <a:pt x="11475" y="9406"/>
                </a:lnTo>
                <a:cubicBezTo>
                  <a:pt x="11470" y="9318"/>
                  <a:pt x="11486" y="9230"/>
                  <a:pt x="11530" y="9158"/>
                </a:cubicBezTo>
                <a:cubicBezTo>
                  <a:pt x="12042" y="8245"/>
                  <a:pt x="12312" y="7204"/>
                  <a:pt x="12312" y="6159"/>
                </a:cubicBezTo>
                <a:cubicBezTo>
                  <a:pt x="12312" y="2763"/>
                  <a:pt x="9549" y="0"/>
                  <a:pt x="6153" y="0"/>
                </a:cubicBezTo>
                <a:close/>
              </a:path>
            </a:pathLst>
          </a:custGeom>
          <a:solidFill>
            <a:srgbClr val="E6E6E6"/>
          </a:solidFill>
          <a:ln cap="flat" cmpd="sng" w="114300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1"/>
          <p:cNvSpPr txBox="1"/>
          <p:nvPr/>
        </p:nvSpPr>
        <p:spPr>
          <a:xfrm rot="10800000">
            <a:off x="1260775" y="9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5812725" y="27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7" name="Google Shape;187;p21"/>
          <p:cNvSpPr/>
          <p:nvPr/>
        </p:nvSpPr>
        <p:spPr>
          <a:xfrm>
            <a:off x="7065975" y="23135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1"/>
          <p:cNvSpPr/>
          <p:nvPr/>
        </p:nvSpPr>
        <p:spPr>
          <a:xfrm>
            <a:off x="562425" y="1211550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1"/>
          <p:cNvSpPr/>
          <p:nvPr/>
        </p:nvSpPr>
        <p:spPr>
          <a:xfrm>
            <a:off x="6771125" y="400175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1"/>
          <p:cNvSpPr/>
          <p:nvPr/>
        </p:nvSpPr>
        <p:spPr>
          <a:xfrm>
            <a:off x="7251700" y="33660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1"/>
          <p:cNvSpPr/>
          <p:nvPr/>
        </p:nvSpPr>
        <p:spPr>
          <a:xfrm>
            <a:off x="7845500" y="28397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1"/>
          <p:cNvSpPr/>
          <p:nvPr/>
        </p:nvSpPr>
        <p:spPr>
          <a:xfrm>
            <a:off x="7988375" y="29561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1"/>
          <p:cNvSpPr/>
          <p:nvPr/>
        </p:nvSpPr>
        <p:spPr>
          <a:xfrm>
            <a:off x="7893800" y="38922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4" name="Google Shape;194;p21"/>
          <p:cNvCxnSpPr/>
          <p:nvPr/>
        </p:nvCxnSpPr>
        <p:spPr>
          <a:xfrm flipH="1" rot="10800000">
            <a:off x="8305850" y="19183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5" name="Google Shape;195;p21"/>
          <p:cNvSpPr/>
          <p:nvPr/>
        </p:nvSpPr>
        <p:spPr>
          <a:xfrm>
            <a:off x="8817050" y="3366025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1"/>
          <p:cNvSpPr/>
          <p:nvPr/>
        </p:nvSpPr>
        <p:spPr>
          <a:xfrm>
            <a:off x="65975" y="3892275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1"/>
          <p:cNvSpPr/>
          <p:nvPr/>
        </p:nvSpPr>
        <p:spPr>
          <a:xfrm>
            <a:off x="908275" y="3892269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1"/>
          <p:cNvSpPr/>
          <p:nvPr/>
        </p:nvSpPr>
        <p:spPr>
          <a:xfrm>
            <a:off x="980325" y="3966050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1"/>
          <p:cNvSpPr/>
          <p:nvPr/>
        </p:nvSpPr>
        <p:spPr>
          <a:xfrm>
            <a:off x="7447325" y="173598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0" name="Google Shape;200;p21"/>
          <p:cNvCxnSpPr>
            <a:stCxn id="199" idx="6"/>
          </p:cNvCxnSpPr>
          <p:nvPr/>
        </p:nvCxnSpPr>
        <p:spPr>
          <a:xfrm>
            <a:off x="7652225" y="1838438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1" name="Google Shape;201;p21"/>
          <p:cNvSpPr/>
          <p:nvPr/>
        </p:nvSpPr>
        <p:spPr>
          <a:xfrm>
            <a:off x="232075" y="183592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1"/>
          <p:cNvSpPr/>
          <p:nvPr/>
        </p:nvSpPr>
        <p:spPr>
          <a:xfrm>
            <a:off x="6380900" y="126327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1"/>
          <p:cNvSpPr/>
          <p:nvPr/>
        </p:nvSpPr>
        <p:spPr>
          <a:xfrm>
            <a:off x="6479631" y="1399778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1"/>
          <p:cNvSpPr/>
          <p:nvPr/>
        </p:nvSpPr>
        <p:spPr>
          <a:xfrm>
            <a:off x="8090000" y="90710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1"/>
          <p:cNvSpPr/>
          <p:nvPr/>
        </p:nvSpPr>
        <p:spPr>
          <a:xfrm>
            <a:off x="5278100" y="459193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1"/>
          <p:cNvSpPr/>
          <p:nvPr/>
        </p:nvSpPr>
        <p:spPr>
          <a:xfrm>
            <a:off x="0" y="2754600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/>
          <p:nvPr/>
        </p:nvSpPr>
        <p:spPr>
          <a:xfrm>
            <a:off x="378805" y="23946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rPr>
              <a:t>Gradualidad de implementación</a:t>
            </a:r>
            <a:endParaRPr sz="2800">
              <a:solidFill>
                <a:srgbClr val="002A6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12" name="Google Shape;212;p22"/>
          <p:cNvSpPr txBox="1"/>
          <p:nvPr/>
        </p:nvSpPr>
        <p:spPr>
          <a:xfrm>
            <a:off x="1312250" y="1102900"/>
            <a:ext cx="12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2022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2"/>
          <p:cNvSpPr txBox="1"/>
          <p:nvPr/>
        </p:nvSpPr>
        <p:spPr>
          <a:xfrm>
            <a:off x="2466565" y="1088030"/>
            <a:ext cx="12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2023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4" name="Google Shape;214;p22"/>
          <p:cNvSpPr txBox="1"/>
          <p:nvPr/>
        </p:nvSpPr>
        <p:spPr>
          <a:xfrm>
            <a:off x="3535298" y="1088025"/>
            <a:ext cx="12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2024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5" name="Google Shape;215;p22"/>
          <p:cNvSpPr txBox="1"/>
          <p:nvPr/>
        </p:nvSpPr>
        <p:spPr>
          <a:xfrm>
            <a:off x="4697113" y="1088023"/>
            <a:ext cx="12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2025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5812895" y="1088015"/>
            <a:ext cx="12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2026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6954995" y="1088015"/>
            <a:ext cx="12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2027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18" name="Google Shape;218;p22"/>
          <p:cNvCxnSpPr/>
          <p:nvPr/>
        </p:nvCxnSpPr>
        <p:spPr>
          <a:xfrm>
            <a:off x="1390650" y="1028700"/>
            <a:ext cx="7224600" cy="0"/>
          </a:xfrm>
          <a:prstGeom prst="straightConnector1">
            <a:avLst/>
          </a:prstGeom>
          <a:noFill/>
          <a:ln cap="flat" cmpd="sng" w="19050">
            <a:solidFill>
              <a:srgbClr val="B7B7B7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219" name="Google Shape;219;p22"/>
          <p:cNvSpPr/>
          <p:nvPr/>
        </p:nvSpPr>
        <p:spPr>
          <a:xfrm>
            <a:off x="533401" y="2456328"/>
            <a:ext cx="838200" cy="231600"/>
          </a:xfrm>
          <a:prstGeom prst="roundRect">
            <a:avLst>
              <a:gd fmla="val 50000" name="adj"/>
            </a:avLst>
          </a:prstGeom>
          <a:solidFill>
            <a:srgbClr val="FD767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2"/>
          <p:cNvSpPr/>
          <p:nvPr/>
        </p:nvSpPr>
        <p:spPr>
          <a:xfrm>
            <a:off x="533401" y="1873736"/>
            <a:ext cx="838200" cy="231600"/>
          </a:xfrm>
          <a:prstGeom prst="roundRect">
            <a:avLst>
              <a:gd fmla="val 50000" name="adj"/>
            </a:avLst>
          </a:pr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2"/>
          <p:cNvSpPr/>
          <p:nvPr/>
        </p:nvSpPr>
        <p:spPr>
          <a:xfrm>
            <a:off x="533410" y="3038919"/>
            <a:ext cx="838200" cy="231600"/>
          </a:xfrm>
          <a:prstGeom prst="roundRect">
            <a:avLst>
              <a:gd fmla="val 50000" name="adj"/>
            </a:avLst>
          </a:prstGeom>
          <a:solidFill>
            <a:srgbClr val="002A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2"/>
          <p:cNvSpPr txBox="1"/>
          <p:nvPr/>
        </p:nvSpPr>
        <p:spPr>
          <a:xfrm>
            <a:off x="533410" y="1872963"/>
            <a:ext cx="8382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27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s" sz="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GRUPO A</a:t>
            </a:r>
            <a:endParaRPr b="1" sz="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3" name="Google Shape;223;p22"/>
          <p:cNvSpPr txBox="1"/>
          <p:nvPr/>
        </p:nvSpPr>
        <p:spPr>
          <a:xfrm>
            <a:off x="533410" y="2455944"/>
            <a:ext cx="8382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27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s"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GRUPO B</a:t>
            </a:r>
            <a:endParaRPr b="1" sz="9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4" name="Google Shape;224;p22"/>
          <p:cNvSpPr txBox="1"/>
          <p:nvPr/>
        </p:nvSpPr>
        <p:spPr>
          <a:xfrm>
            <a:off x="533410" y="3038926"/>
            <a:ext cx="8382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27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GRUPO C</a:t>
            </a:r>
            <a:endParaRPr b="1" sz="9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22"/>
          <p:cNvSpPr/>
          <p:nvPr/>
        </p:nvSpPr>
        <p:spPr>
          <a:xfrm>
            <a:off x="1884849" y="977822"/>
            <a:ext cx="101604" cy="101452"/>
          </a:xfrm>
          <a:custGeom>
            <a:rect b="b" l="l" r="r" t="t"/>
            <a:pathLst>
              <a:path extrusionOk="0" h="1996" w="1999">
                <a:moveTo>
                  <a:pt x="1001" y="0"/>
                </a:moveTo>
                <a:cubicBezTo>
                  <a:pt x="450" y="0"/>
                  <a:pt x="1" y="447"/>
                  <a:pt x="1" y="998"/>
                </a:cubicBezTo>
                <a:cubicBezTo>
                  <a:pt x="1" y="1549"/>
                  <a:pt x="450" y="1995"/>
                  <a:pt x="1001" y="1995"/>
                </a:cubicBezTo>
                <a:cubicBezTo>
                  <a:pt x="1552" y="1995"/>
                  <a:pt x="1999" y="1549"/>
                  <a:pt x="1999" y="998"/>
                </a:cubicBezTo>
                <a:cubicBezTo>
                  <a:pt x="1999" y="447"/>
                  <a:pt x="1552" y="0"/>
                  <a:pt x="1001" y="0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2"/>
          <p:cNvSpPr/>
          <p:nvPr/>
        </p:nvSpPr>
        <p:spPr>
          <a:xfrm>
            <a:off x="1834174" y="927451"/>
            <a:ext cx="202649" cy="202497"/>
          </a:xfrm>
          <a:custGeom>
            <a:rect b="b" l="l" r="r" t="t"/>
            <a:pathLst>
              <a:path extrusionOk="0" fill="none" h="3984" w="3987">
                <a:moveTo>
                  <a:pt x="2394" y="221"/>
                </a:moveTo>
                <a:cubicBezTo>
                  <a:pt x="3371" y="444"/>
                  <a:pt x="3986" y="1417"/>
                  <a:pt x="3763" y="2395"/>
                </a:cubicBezTo>
                <a:cubicBezTo>
                  <a:pt x="3540" y="3372"/>
                  <a:pt x="2566" y="3984"/>
                  <a:pt x="1589" y="3764"/>
                </a:cubicBezTo>
                <a:cubicBezTo>
                  <a:pt x="612" y="3541"/>
                  <a:pt x="0" y="2567"/>
                  <a:pt x="223" y="1590"/>
                </a:cubicBezTo>
                <a:cubicBezTo>
                  <a:pt x="443" y="613"/>
                  <a:pt x="1417" y="1"/>
                  <a:pt x="2394" y="221"/>
                </a:cubicBezTo>
                <a:close/>
              </a:path>
            </a:pathLst>
          </a:custGeom>
          <a:noFill/>
          <a:ln cap="flat" cmpd="sng" w="9525">
            <a:solidFill>
              <a:srgbClr val="808080"/>
            </a:solidFill>
            <a:prstDash val="solid"/>
            <a:miter lim="338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2"/>
          <p:cNvSpPr txBox="1"/>
          <p:nvPr/>
        </p:nvSpPr>
        <p:spPr>
          <a:xfrm>
            <a:off x="1598000" y="1834875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Preparación</a:t>
            </a:r>
            <a:endParaRPr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8" name="Google Shape;228;p22"/>
          <p:cNvSpPr txBox="1"/>
          <p:nvPr/>
        </p:nvSpPr>
        <p:spPr>
          <a:xfrm>
            <a:off x="1598000" y="2391863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Preparación</a:t>
            </a:r>
            <a:endParaRPr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9" name="Google Shape;229;p22"/>
          <p:cNvSpPr txBox="1"/>
          <p:nvPr/>
        </p:nvSpPr>
        <p:spPr>
          <a:xfrm>
            <a:off x="1598000" y="2948875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Preparación</a:t>
            </a:r>
            <a:endParaRPr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0" name="Google Shape;230;p22"/>
          <p:cNvSpPr txBox="1"/>
          <p:nvPr/>
        </p:nvSpPr>
        <p:spPr>
          <a:xfrm>
            <a:off x="2694575" y="1773225"/>
            <a:ext cx="1390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Comunicaciones </a:t>
            </a:r>
            <a:endParaRPr sz="800">
              <a:solidFill>
                <a:srgbClr val="002A64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oficiales</a:t>
            </a:r>
            <a:endParaRPr sz="1100">
              <a:solidFill>
                <a:srgbClr val="002A64"/>
              </a:solidFill>
            </a:endParaRPr>
          </a:p>
        </p:txBody>
      </p:sp>
      <p:sp>
        <p:nvSpPr>
          <p:cNvPr id="231" name="Google Shape;231;p22"/>
          <p:cNvSpPr txBox="1"/>
          <p:nvPr/>
        </p:nvSpPr>
        <p:spPr>
          <a:xfrm>
            <a:off x="2694575" y="2379750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Preparación</a:t>
            </a:r>
            <a:endParaRPr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" name="Google Shape;232;p22"/>
          <p:cNvSpPr txBox="1"/>
          <p:nvPr/>
        </p:nvSpPr>
        <p:spPr>
          <a:xfrm>
            <a:off x="2694575" y="2948875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Preparación</a:t>
            </a:r>
            <a:endParaRPr sz="11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33" name="Google Shape;233;p22"/>
          <p:cNvCxnSpPr/>
          <p:nvPr/>
        </p:nvCxnSpPr>
        <p:spPr>
          <a:xfrm>
            <a:off x="1425200" y="2266950"/>
            <a:ext cx="7095000" cy="0"/>
          </a:xfrm>
          <a:prstGeom prst="straightConnector1">
            <a:avLst/>
          </a:prstGeom>
          <a:noFill/>
          <a:ln cap="flat" cmpd="sng" w="19050">
            <a:solidFill>
              <a:srgbClr val="B7B7B7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234" name="Google Shape;234;p22"/>
          <p:cNvSpPr/>
          <p:nvPr/>
        </p:nvSpPr>
        <p:spPr>
          <a:xfrm>
            <a:off x="7508549" y="952785"/>
            <a:ext cx="101604" cy="101452"/>
          </a:xfrm>
          <a:custGeom>
            <a:rect b="b" l="l" r="r" t="t"/>
            <a:pathLst>
              <a:path extrusionOk="0" h="1996" w="1999">
                <a:moveTo>
                  <a:pt x="1001" y="0"/>
                </a:moveTo>
                <a:cubicBezTo>
                  <a:pt x="450" y="0"/>
                  <a:pt x="1" y="447"/>
                  <a:pt x="1" y="998"/>
                </a:cubicBezTo>
                <a:cubicBezTo>
                  <a:pt x="1" y="1549"/>
                  <a:pt x="450" y="1995"/>
                  <a:pt x="1001" y="1995"/>
                </a:cubicBezTo>
                <a:cubicBezTo>
                  <a:pt x="1552" y="1995"/>
                  <a:pt x="1999" y="1549"/>
                  <a:pt x="1999" y="998"/>
                </a:cubicBezTo>
                <a:cubicBezTo>
                  <a:pt x="1999" y="447"/>
                  <a:pt x="1552" y="0"/>
                  <a:pt x="1001" y="0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2"/>
          <p:cNvSpPr/>
          <p:nvPr/>
        </p:nvSpPr>
        <p:spPr>
          <a:xfrm>
            <a:off x="7457874" y="902413"/>
            <a:ext cx="202649" cy="202497"/>
          </a:xfrm>
          <a:custGeom>
            <a:rect b="b" l="l" r="r" t="t"/>
            <a:pathLst>
              <a:path extrusionOk="0" fill="none" h="3984" w="3987">
                <a:moveTo>
                  <a:pt x="2394" y="221"/>
                </a:moveTo>
                <a:cubicBezTo>
                  <a:pt x="3371" y="444"/>
                  <a:pt x="3986" y="1417"/>
                  <a:pt x="3763" y="2395"/>
                </a:cubicBezTo>
                <a:cubicBezTo>
                  <a:pt x="3540" y="3372"/>
                  <a:pt x="2566" y="3984"/>
                  <a:pt x="1589" y="3764"/>
                </a:cubicBezTo>
                <a:cubicBezTo>
                  <a:pt x="612" y="3541"/>
                  <a:pt x="0" y="2567"/>
                  <a:pt x="223" y="1590"/>
                </a:cubicBezTo>
                <a:cubicBezTo>
                  <a:pt x="443" y="613"/>
                  <a:pt x="1417" y="1"/>
                  <a:pt x="2394" y="221"/>
                </a:cubicBezTo>
                <a:close/>
              </a:path>
            </a:pathLst>
          </a:custGeom>
          <a:noFill/>
          <a:ln cap="flat" cmpd="sng" w="9525">
            <a:solidFill>
              <a:srgbClr val="808080"/>
            </a:solidFill>
            <a:prstDash val="solid"/>
            <a:miter lim="338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6" name="Google Shape;236;p22"/>
          <p:cNvCxnSpPr/>
          <p:nvPr/>
        </p:nvCxnSpPr>
        <p:spPr>
          <a:xfrm>
            <a:off x="1425200" y="2867025"/>
            <a:ext cx="7133100" cy="0"/>
          </a:xfrm>
          <a:prstGeom prst="straightConnector1">
            <a:avLst/>
          </a:prstGeom>
          <a:noFill/>
          <a:ln cap="flat" cmpd="sng" w="19050">
            <a:solidFill>
              <a:srgbClr val="B7B7B7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237" name="Google Shape;237;p22"/>
          <p:cNvSpPr/>
          <p:nvPr/>
        </p:nvSpPr>
        <p:spPr>
          <a:xfrm>
            <a:off x="2996374" y="977822"/>
            <a:ext cx="101604" cy="101452"/>
          </a:xfrm>
          <a:custGeom>
            <a:rect b="b" l="l" r="r" t="t"/>
            <a:pathLst>
              <a:path extrusionOk="0" h="1996" w="1999">
                <a:moveTo>
                  <a:pt x="1001" y="0"/>
                </a:moveTo>
                <a:cubicBezTo>
                  <a:pt x="450" y="0"/>
                  <a:pt x="1" y="447"/>
                  <a:pt x="1" y="998"/>
                </a:cubicBezTo>
                <a:cubicBezTo>
                  <a:pt x="1" y="1549"/>
                  <a:pt x="450" y="1995"/>
                  <a:pt x="1001" y="1995"/>
                </a:cubicBezTo>
                <a:cubicBezTo>
                  <a:pt x="1552" y="1995"/>
                  <a:pt x="1999" y="1549"/>
                  <a:pt x="1999" y="998"/>
                </a:cubicBezTo>
                <a:cubicBezTo>
                  <a:pt x="1999" y="447"/>
                  <a:pt x="1552" y="0"/>
                  <a:pt x="1001" y="0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2"/>
          <p:cNvSpPr/>
          <p:nvPr/>
        </p:nvSpPr>
        <p:spPr>
          <a:xfrm>
            <a:off x="2945699" y="927451"/>
            <a:ext cx="202649" cy="202497"/>
          </a:xfrm>
          <a:custGeom>
            <a:rect b="b" l="l" r="r" t="t"/>
            <a:pathLst>
              <a:path extrusionOk="0" fill="none" h="3984" w="3987">
                <a:moveTo>
                  <a:pt x="2394" y="221"/>
                </a:moveTo>
                <a:cubicBezTo>
                  <a:pt x="3371" y="444"/>
                  <a:pt x="3986" y="1417"/>
                  <a:pt x="3763" y="2395"/>
                </a:cubicBezTo>
                <a:cubicBezTo>
                  <a:pt x="3540" y="3372"/>
                  <a:pt x="2566" y="3984"/>
                  <a:pt x="1589" y="3764"/>
                </a:cubicBezTo>
                <a:cubicBezTo>
                  <a:pt x="612" y="3541"/>
                  <a:pt x="0" y="2567"/>
                  <a:pt x="223" y="1590"/>
                </a:cubicBezTo>
                <a:cubicBezTo>
                  <a:pt x="443" y="613"/>
                  <a:pt x="1417" y="1"/>
                  <a:pt x="2394" y="221"/>
                </a:cubicBezTo>
                <a:close/>
              </a:path>
            </a:pathLst>
          </a:custGeom>
          <a:noFill/>
          <a:ln cap="flat" cmpd="sng" w="9525">
            <a:solidFill>
              <a:srgbClr val="808080"/>
            </a:solidFill>
            <a:prstDash val="solid"/>
            <a:miter lim="338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2"/>
          <p:cNvSpPr/>
          <p:nvPr/>
        </p:nvSpPr>
        <p:spPr>
          <a:xfrm>
            <a:off x="4116349" y="952785"/>
            <a:ext cx="101604" cy="101452"/>
          </a:xfrm>
          <a:custGeom>
            <a:rect b="b" l="l" r="r" t="t"/>
            <a:pathLst>
              <a:path extrusionOk="0" h="1996" w="1999">
                <a:moveTo>
                  <a:pt x="1001" y="0"/>
                </a:moveTo>
                <a:cubicBezTo>
                  <a:pt x="450" y="0"/>
                  <a:pt x="1" y="447"/>
                  <a:pt x="1" y="998"/>
                </a:cubicBezTo>
                <a:cubicBezTo>
                  <a:pt x="1" y="1549"/>
                  <a:pt x="450" y="1995"/>
                  <a:pt x="1001" y="1995"/>
                </a:cubicBezTo>
                <a:cubicBezTo>
                  <a:pt x="1552" y="1995"/>
                  <a:pt x="1999" y="1549"/>
                  <a:pt x="1999" y="998"/>
                </a:cubicBezTo>
                <a:cubicBezTo>
                  <a:pt x="1999" y="447"/>
                  <a:pt x="1552" y="0"/>
                  <a:pt x="1001" y="0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2"/>
          <p:cNvSpPr/>
          <p:nvPr/>
        </p:nvSpPr>
        <p:spPr>
          <a:xfrm>
            <a:off x="4065674" y="902413"/>
            <a:ext cx="202649" cy="202497"/>
          </a:xfrm>
          <a:custGeom>
            <a:rect b="b" l="l" r="r" t="t"/>
            <a:pathLst>
              <a:path extrusionOk="0" fill="none" h="3984" w="3987">
                <a:moveTo>
                  <a:pt x="2394" y="221"/>
                </a:moveTo>
                <a:cubicBezTo>
                  <a:pt x="3371" y="444"/>
                  <a:pt x="3986" y="1417"/>
                  <a:pt x="3763" y="2395"/>
                </a:cubicBezTo>
                <a:cubicBezTo>
                  <a:pt x="3540" y="3372"/>
                  <a:pt x="2566" y="3984"/>
                  <a:pt x="1589" y="3764"/>
                </a:cubicBezTo>
                <a:cubicBezTo>
                  <a:pt x="612" y="3541"/>
                  <a:pt x="0" y="2567"/>
                  <a:pt x="223" y="1590"/>
                </a:cubicBezTo>
                <a:cubicBezTo>
                  <a:pt x="443" y="613"/>
                  <a:pt x="1417" y="1"/>
                  <a:pt x="2394" y="221"/>
                </a:cubicBezTo>
                <a:close/>
              </a:path>
            </a:pathLst>
          </a:custGeom>
          <a:noFill/>
          <a:ln cap="flat" cmpd="sng" w="9525">
            <a:solidFill>
              <a:srgbClr val="808080"/>
            </a:solidFill>
            <a:prstDash val="solid"/>
            <a:miter lim="338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2"/>
          <p:cNvSpPr/>
          <p:nvPr/>
        </p:nvSpPr>
        <p:spPr>
          <a:xfrm>
            <a:off x="5275274" y="952785"/>
            <a:ext cx="101604" cy="101452"/>
          </a:xfrm>
          <a:custGeom>
            <a:rect b="b" l="l" r="r" t="t"/>
            <a:pathLst>
              <a:path extrusionOk="0" h="1996" w="1999">
                <a:moveTo>
                  <a:pt x="1001" y="0"/>
                </a:moveTo>
                <a:cubicBezTo>
                  <a:pt x="450" y="0"/>
                  <a:pt x="1" y="447"/>
                  <a:pt x="1" y="998"/>
                </a:cubicBezTo>
                <a:cubicBezTo>
                  <a:pt x="1" y="1549"/>
                  <a:pt x="450" y="1995"/>
                  <a:pt x="1001" y="1995"/>
                </a:cubicBezTo>
                <a:cubicBezTo>
                  <a:pt x="1552" y="1995"/>
                  <a:pt x="1999" y="1549"/>
                  <a:pt x="1999" y="998"/>
                </a:cubicBezTo>
                <a:cubicBezTo>
                  <a:pt x="1999" y="447"/>
                  <a:pt x="1552" y="0"/>
                  <a:pt x="1001" y="0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2"/>
          <p:cNvSpPr/>
          <p:nvPr/>
        </p:nvSpPr>
        <p:spPr>
          <a:xfrm>
            <a:off x="5224599" y="902413"/>
            <a:ext cx="202649" cy="202497"/>
          </a:xfrm>
          <a:custGeom>
            <a:rect b="b" l="l" r="r" t="t"/>
            <a:pathLst>
              <a:path extrusionOk="0" fill="none" h="3984" w="3987">
                <a:moveTo>
                  <a:pt x="2394" y="221"/>
                </a:moveTo>
                <a:cubicBezTo>
                  <a:pt x="3371" y="444"/>
                  <a:pt x="3986" y="1417"/>
                  <a:pt x="3763" y="2395"/>
                </a:cubicBezTo>
                <a:cubicBezTo>
                  <a:pt x="3540" y="3372"/>
                  <a:pt x="2566" y="3984"/>
                  <a:pt x="1589" y="3764"/>
                </a:cubicBezTo>
                <a:cubicBezTo>
                  <a:pt x="612" y="3541"/>
                  <a:pt x="0" y="2567"/>
                  <a:pt x="223" y="1590"/>
                </a:cubicBezTo>
                <a:cubicBezTo>
                  <a:pt x="443" y="613"/>
                  <a:pt x="1417" y="1"/>
                  <a:pt x="2394" y="221"/>
                </a:cubicBezTo>
                <a:close/>
              </a:path>
            </a:pathLst>
          </a:custGeom>
          <a:noFill/>
          <a:ln cap="flat" cmpd="sng" w="9525">
            <a:solidFill>
              <a:srgbClr val="808080"/>
            </a:solidFill>
            <a:prstDash val="solid"/>
            <a:miter lim="338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2"/>
          <p:cNvSpPr/>
          <p:nvPr/>
        </p:nvSpPr>
        <p:spPr>
          <a:xfrm>
            <a:off x="6384999" y="952785"/>
            <a:ext cx="101604" cy="101452"/>
          </a:xfrm>
          <a:custGeom>
            <a:rect b="b" l="l" r="r" t="t"/>
            <a:pathLst>
              <a:path extrusionOk="0" h="1996" w="1999">
                <a:moveTo>
                  <a:pt x="1001" y="0"/>
                </a:moveTo>
                <a:cubicBezTo>
                  <a:pt x="450" y="0"/>
                  <a:pt x="1" y="447"/>
                  <a:pt x="1" y="998"/>
                </a:cubicBezTo>
                <a:cubicBezTo>
                  <a:pt x="1" y="1549"/>
                  <a:pt x="450" y="1995"/>
                  <a:pt x="1001" y="1995"/>
                </a:cubicBezTo>
                <a:cubicBezTo>
                  <a:pt x="1552" y="1995"/>
                  <a:pt x="1999" y="1549"/>
                  <a:pt x="1999" y="998"/>
                </a:cubicBezTo>
                <a:cubicBezTo>
                  <a:pt x="1999" y="447"/>
                  <a:pt x="1552" y="0"/>
                  <a:pt x="1001" y="0"/>
                </a:cubicBezTo>
                <a:close/>
              </a:path>
            </a:pathLst>
          </a:custGeom>
          <a:solidFill>
            <a:srgbClr val="4285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2"/>
          <p:cNvSpPr/>
          <p:nvPr/>
        </p:nvSpPr>
        <p:spPr>
          <a:xfrm>
            <a:off x="6334324" y="902413"/>
            <a:ext cx="202649" cy="202497"/>
          </a:xfrm>
          <a:custGeom>
            <a:rect b="b" l="l" r="r" t="t"/>
            <a:pathLst>
              <a:path extrusionOk="0" fill="none" h="3984" w="3987">
                <a:moveTo>
                  <a:pt x="2394" y="221"/>
                </a:moveTo>
                <a:cubicBezTo>
                  <a:pt x="3371" y="444"/>
                  <a:pt x="3986" y="1417"/>
                  <a:pt x="3763" y="2395"/>
                </a:cubicBezTo>
                <a:cubicBezTo>
                  <a:pt x="3540" y="3372"/>
                  <a:pt x="2566" y="3984"/>
                  <a:pt x="1589" y="3764"/>
                </a:cubicBezTo>
                <a:cubicBezTo>
                  <a:pt x="612" y="3541"/>
                  <a:pt x="0" y="2567"/>
                  <a:pt x="223" y="1590"/>
                </a:cubicBezTo>
                <a:cubicBezTo>
                  <a:pt x="443" y="613"/>
                  <a:pt x="1417" y="1"/>
                  <a:pt x="2394" y="221"/>
                </a:cubicBezTo>
                <a:close/>
              </a:path>
            </a:pathLst>
          </a:custGeom>
          <a:noFill/>
          <a:ln cap="flat" cmpd="sng" w="9525">
            <a:solidFill>
              <a:srgbClr val="808080"/>
            </a:solidFill>
            <a:prstDash val="solid"/>
            <a:miter lim="338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2"/>
          <p:cNvSpPr txBox="1"/>
          <p:nvPr/>
        </p:nvSpPr>
        <p:spPr>
          <a:xfrm>
            <a:off x="3808275" y="1773225"/>
            <a:ext cx="1097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Ingreso electrónico de solicitudes </a:t>
            </a:r>
            <a:endParaRPr sz="8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" name="Google Shape;246;p22"/>
          <p:cNvSpPr txBox="1"/>
          <p:nvPr/>
        </p:nvSpPr>
        <p:spPr>
          <a:xfrm>
            <a:off x="3789275" y="2345650"/>
            <a:ext cx="1390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Comunicaciones </a:t>
            </a:r>
            <a:endParaRPr sz="800">
              <a:solidFill>
                <a:srgbClr val="002A64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oficiales</a:t>
            </a:r>
            <a:endParaRPr sz="1100">
              <a:solidFill>
                <a:srgbClr val="002A64"/>
              </a:solidFill>
            </a:endParaRPr>
          </a:p>
        </p:txBody>
      </p:sp>
      <p:sp>
        <p:nvSpPr>
          <p:cNvPr id="247" name="Google Shape;247;p22"/>
          <p:cNvSpPr txBox="1"/>
          <p:nvPr/>
        </p:nvSpPr>
        <p:spPr>
          <a:xfrm>
            <a:off x="3791150" y="2929150"/>
            <a:ext cx="1390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Comunicaciones </a:t>
            </a:r>
            <a:endParaRPr sz="800">
              <a:solidFill>
                <a:srgbClr val="002A64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oficiales</a:t>
            </a:r>
            <a:endParaRPr sz="1100">
              <a:solidFill>
                <a:srgbClr val="002A64"/>
              </a:solidFill>
            </a:endParaRPr>
          </a:p>
        </p:txBody>
      </p:sp>
      <p:sp>
        <p:nvSpPr>
          <p:cNvPr id="248" name="Google Shape;248;p22"/>
          <p:cNvSpPr txBox="1"/>
          <p:nvPr/>
        </p:nvSpPr>
        <p:spPr>
          <a:xfrm>
            <a:off x="4905375" y="1799688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Interoperabilidad</a:t>
            </a:r>
            <a:endParaRPr sz="8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9" name="Google Shape;249;p22"/>
          <p:cNvSpPr txBox="1"/>
          <p:nvPr/>
        </p:nvSpPr>
        <p:spPr>
          <a:xfrm>
            <a:off x="4905375" y="2344400"/>
            <a:ext cx="1097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Ingreso electrónico de solicitudes </a:t>
            </a:r>
            <a:endParaRPr sz="8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0" name="Google Shape;250;p22"/>
          <p:cNvSpPr txBox="1"/>
          <p:nvPr/>
        </p:nvSpPr>
        <p:spPr>
          <a:xfrm>
            <a:off x="4884250" y="2904650"/>
            <a:ext cx="1097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Ingreso electrónico de solicitudes </a:t>
            </a:r>
            <a:endParaRPr sz="8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p22"/>
          <p:cNvSpPr txBox="1"/>
          <p:nvPr/>
        </p:nvSpPr>
        <p:spPr>
          <a:xfrm>
            <a:off x="4887225" y="3189988"/>
            <a:ext cx="942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Interoperabilidad</a:t>
            </a:r>
            <a:endParaRPr sz="800">
              <a:solidFill>
                <a:srgbClr val="002A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2" name="Google Shape;252;p22"/>
          <p:cNvSpPr txBox="1"/>
          <p:nvPr/>
        </p:nvSpPr>
        <p:spPr>
          <a:xfrm>
            <a:off x="5857525" y="1622075"/>
            <a:ext cx="1457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Notificaciones electrónicas </a:t>
            </a:r>
            <a:endParaRPr sz="8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Expedientes electrónicos</a:t>
            </a:r>
            <a:endParaRPr sz="8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Digitalización de solicitudes en papel </a:t>
            </a:r>
            <a:endParaRPr sz="800">
              <a:solidFill>
                <a:srgbClr val="002A64"/>
              </a:solidFill>
            </a:endParaRPr>
          </a:p>
        </p:txBody>
      </p:sp>
      <p:sp>
        <p:nvSpPr>
          <p:cNvPr id="253" name="Google Shape;253;p22"/>
          <p:cNvSpPr txBox="1"/>
          <p:nvPr/>
        </p:nvSpPr>
        <p:spPr>
          <a:xfrm>
            <a:off x="5876950" y="2289925"/>
            <a:ext cx="1457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Expedientes electrónicos</a:t>
            </a:r>
            <a:endParaRPr sz="8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Digitalización de solicitudes en papel </a:t>
            </a:r>
            <a:endParaRPr sz="800">
              <a:solidFill>
                <a:srgbClr val="002A64"/>
              </a:solidFill>
            </a:endParaRPr>
          </a:p>
        </p:txBody>
      </p:sp>
      <p:sp>
        <p:nvSpPr>
          <p:cNvPr id="254" name="Google Shape;254;p22"/>
          <p:cNvSpPr txBox="1"/>
          <p:nvPr/>
        </p:nvSpPr>
        <p:spPr>
          <a:xfrm>
            <a:off x="5876950" y="2887575"/>
            <a:ext cx="1457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Expedientes electrónicos</a:t>
            </a:r>
            <a:endParaRPr sz="8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  <a:highlight>
                  <a:srgbClr val="FFFFFF"/>
                </a:highlight>
              </a:rPr>
              <a:t>Interoperabilidad</a:t>
            </a:r>
            <a:endParaRPr sz="800">
              <a:solidFill>
                <a:srgbClr val="002A64"/>
              </a:solidFill>
            </a:endParaRPr>
          </a:p>
        </p:txBody>
      </p:sp>
      <p:sp>
        <p:nvSpPr>
          <p:cNvPr id="255" name="Google Shape;255;p22"/>
          <p:cNvSpPr txBox="1"/>
          <p:nvPr/>
        </p:nvSpPr>
        <p:spPr>
          <a:xfrm>
            <a:off x="7270375" y="2399075"/>
            <a:ext cx="1457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Notificaciones electrónicas </a:t>
            </a:r>
            <a:endParaRPr sz="800">
              <a:solidFill>
                <a:srgbClr val="002A64"/>
              </a:solidFill>
            </a:endParaRPr>
          </a:p>
        </p:txBody>
      </p:sp>
      <p:sp>
        <p:nvSpPr>
          <p:cNvPr id="256" name="Google Shape;256;p22"/>
          <p:cNvSpPr txBox="1"/>
          <p:nvPr/>
        </p:nvSpPr>
        <p:spPr>
          <a:xfrm>
            <a:off x="7256700" y="2884825"/>
            <a:ext cx="1457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002A64"/>
                </a:solidFill>
              </a:rPr>
              <a:t>Notificaciones electrónicas </a:t>
            </a:r>
            <a:endParaRPr sz="800">
              <a:solidFill>
                <a:srgbClr val="002A6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rgbClr val="002A64"/>
                </a:solidFill>
              </a:rPr>
              <a:t>Digitalización de solicitudes en papel </a:t>
            </a:r>
            <a:endParaRPr sz="800">
              <a:solidFill>
                <a:srgbClr val="002A64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3"/>
          <p:cNvSpPr txBox="1"/>
          <p:nvPr/>
        </p:nvSpPr>
        <p:spPr>
          <a:xfrm>
            <a:off x="1786600" y="1784050"/>
            <a:ext cx="43665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2A64"/>
                </a:solidFill>
                <a:highlight>
                  <a:srgbClr val="FFFFFF"/>
                </a:highlight>
              </a:rPr>
              <a:t>“Fase de Preparación: </a:t>
            </a:r>
            <a:r>
              <a:rPr lang="es">
                <a:solidFill>
                  <a:srgbClr val="002A64"/>
                </a:solidFill>
                <a:highlight>
                  <a:srgbClr val="FFFFFF"/>
                </a:highlight>
              </a:rPr>
              <a:t>Cada órgano de la Administración deberá identificar y describir las etapas de los procedimientos administrativos que desarrolla, y en particular la necesidad de notificación en cada uno de ellos. La División de Gobierno Digital del Ministerio Secretaría General de la Presidencia entregará las orientaciones técnicas respecto de esta fase.”</a:t>
            </a:r>
            <a:endParaRPr sz="1800">
              <a:solidFill>
                <a:srgbClr val="002A64"/>
              </a:solidFill>
              <a:highlight>
                <a:srgbClr val="FFFFFF"/>
              </a:highlight>
            </a:endParaRPr>
          </a:p>
        </p:txBody>
      </p:sp>
      <p:sp>
        <p:nvSpPr>
          <p:cNvPr id="262" name="Google Shape;262;p23"/>
          <p:cNvSpPr/>
          <p:nvPr/>
        </p:nvSpPr>
        <p:spPr>
          <a:xfrm>
            <a:off x="820925" y="850850"/>
            <a:ext cx="6092655" cy="3741094"/>
          </a:xfrm>
          <a:custGeom>
            <a:rect b="b" l="l" r="r" t="t"/>
            <a:pathLst>
              <a:path extrusionOk="0" h="12312" w="12312">
                <a:moveTo>
                  <a:pt x="6153" y="138"/>
                </a:moveTo>
                <a:cubicBezTo>
                  <a:pt x="9472" y="138"/>
                  <a:pt x="12174" y="2840"/>
                  <a:pt x="12169" y="6153"/>
                </a:cubicBezTo>
                <a:cubicBezTo>
                  <a:pt x="12169" y="7182"/>
                  <a:pt x="11910" y="8195"/>
                  <a:pt x="11409" y="9087"/>
                </a:cubicBezTo>
                <a:cubicBezTo>
                  <a:pt x="11354" y="9186"/>
                  <a:pt x="11327" y="9301"/>
                  <a:pt x="11338" y="9417"/>
                </a:cubicBezTo>
                <a:lnTo>
                  <a:pt x="11486" y="11486"/>
                </a:lnTo>
                <a:lnTo>
                  <a:pt x="9412" y="11338"/>
                </a:lnTo>
                <a:cubicBezTo>
                  <a:pt x="9400" y="11337"/>
                  <a:pt x="9389" y="11337"/>
                  <a:pt x="9377" y="11337"/>
                </a:cubicBezTo>
                <a:cubicBezTo>
                  <a:pt x="9274" y="11337"/>
                  <a:pt x="9176" y="11360"/>
                  <a:pt x="9087" y="11409"/>
                </a:cubicBezTo>
                <a:cubicBezTo>
                  <a:pt x="8195" y="11910"/>
                  <a:pt x="7183" y="12174"/>
                  <a:pt x="6153" y="12174"/>
                </a:cubicBezTo>
                <a:cubicBezTo>
                  <a:pt x="2835" y="12174"/>
                  <a:pt x="138" y="9472"/>
                  <a:pt x="138" y="6159"/>
                </a:cubicBezTo>
                <a:cubicBezTo>
                  <a:pt x="138" y="2840"/>
                  <a:pt x="2835" y="138"/>
                  <a:pt x="6153" y="138"/>
                </a:cubicBezTo>
                <a:close/>
                <a:moveTo>
                  <a:pt x="6153" y="0"/>
                </a:moveTo>
                <a:cubicBezTo>
                  <a:pt x="2758" y="0"/>
                  <a:pt x="1" y="2763"/>
                  <a:pt x="1" y="6159"/>
                </a:cubicBezTo>
                <a:cubicBezTo>
                  <a:pt x="1" y="9549"/>
                  <a:pt x="2758" y="12312"/>
                  <a:pt x="6153" y="12312"/>
                </a:cubicBezTo>
                <a:cubicBezTo>
                  <a:pt x="7205" y="12312"/>
                  <a:pt x="8239" y="12042"/>
                  <a:pt x="9153" y="11530"/>
                </a:cubicBezTo>
                <a:cubicBezTo>
                  <a:pt x="9219" y="11497"/>
                  <a:pt x="9296" y="11475"/>
                  <a:pt x="9373" y="11475"/>
                </a:cubicBezTo>
                <a:lnTo>
                  <a:pt x="9406" y="11475"/>
                </a:lnTo>
                <a:lnTo>
                  <a:pt x="11635" y="11640"/>
                </a:lnTo>
                <a:lnTo>
                  <a:pt x="11475" y="9406"/>
                </a:lnTo>
                <a:cubicBezTo>
                  <a:pt x="11470" y="9318"/>
                  <a:pt x="11486" y="9230"/>
                  <a:pt x="11530" y="9158"/>
                </a:cubicBezTo>
                <a:cubicBezTo>
                  <a:pt x="12042" y="8245"/>
                  <a:pt x="12312" y="7204"/>
                  <a:pt x="12312" y="6159"/>
                </a:cubicBezTo>
                <a:cubicBezTo>
                  <a:pt x="12312" y="2763"/>
                  <a:pt x="9549" y="0"/>
                  <a:pt x="6153" y="0"/>
                </a:cubicBezTo>
                <a:close/>
              </a:path>
            </a:pathLst>
          </a:custGeom>
          <a:solidFill>
            <a:srgbClr val="E6E6E6"/>
          </a:solidFill>
          <a:ln cap="flat" cmpd="sng" w="114300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3"/>
          <p:cNvSpPr txBox="1"/>
          <p:nvPr/>
        </p:nvSpPr>
        <p:spPr>
          <a:xfrm rot="10800000">
            <a:off x="1260775" y="9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4" name="Google Shape;264;p23"/>
          <p:cNvSpPr txBox="1"/>
          <p:nvPr/>
        </p:nvSpPr>
        <p:spPr>
          <a:xfrm>
            <a:off x="5812725" y="2727050"/>
            <a:ext cx="6669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0">
                <a:solidFill>
                  <a:srgbClr val="E6E6E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”</a:t>
            </a:r>
            <a:endParaRPr b="1" sz="10000">
              <a:solidFill>
                <a:srgbClr val="E6E6E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5" name="Google Shape;265;p23"/>
          <p:cNvSpPr/>
          <p:nvPr/>
        </p:nvSpPr>
        <p:spPr>
          <a:xfrm>
            <a:off x="7065975" y="23135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3"/>
          <p:cNvSpPr/>
          <p:nvPr/>
        </p:nvSpPr>
        <p:spPr>
          <a:xfrm>
            <a:off x="562425" y="1211550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3"/>
          <p:cNvSpPr/>
          <p:nvPr/>
        </p:nvSpPr>
        <p:spPr>
          <a:xfrm>
            <a:off x="6771125" y="400175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3"/>
          <p:cNvSpPr/>
          <p:nvPr/>
        </p:nvSpPr>
        <p:spPr>
          <a:xfrm>
            <a:off x="7251700" y="33660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3"/>
          <p:cNvSpPr/>
          <p:nvPr/>
        </p:nvSpPr>
        <p:spPr>
          <a:xfrm>
            <a:off x="7845500" y="28397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3"/>
          <p:cNvSpPr/>
          <p:nvPr/>
        </p:nvSpPr>
        <p:spPr>
          <a:xfrm>
            <a:off x="7988375" y="29561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3"/>
          <p:cNvSpPr/>
          <p:nvPr/>
        </p:nvSpPr>
        <p:spPr>
          <a:xfrm>
            <a:off x="7893800" y="38922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2" name="Google Shape;272;p23"/>
          <p:cNvCxnSpPr/>
          <p:nvPr/>
        </p:nvCxnSpPr>
        <p:spPr>
          <a:xfrm flipH="1" rot="10800000">
            <a:off x="8305850" y="19183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3" name="Google Shape;273;p23"/>
          <p:cNvSpPr/>
          <p:nvPr/>
        </p:nvSpPr>
        <p:spPr>
          <a:xfrm>
            <a:off x="8817050" y="3366025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3"/>
          <p:cNvSpPr/>
          <p:nvPr/>
        </p:nvSpPr>
        <p:spPr>
          <a:xfrm>
            <a:off x="65975" y="3892275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3"/>
          <p:cNvSpPr/>
          <p:nvPr/>
        </p:nvSpPr>
        <p:spPr>
          <a:xfrm>
            <a:off x="908275" y="3892269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3"/>
          <p:cNvSpPr/>
          <p:nvPr/>
        </p:nvSpPr>
        <p:spPr>
          <a:xfrm>
            <a:off x="980325" y="3966050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3"/>
          <p:cNvSpPr/>
          <p:nvPr/>
        </p:nvSpPr>
        <p:spPr>
          <a:xfrm>
            <a:off x="7447325" y="173598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8" name="Google Shape;278;p23"/>
          <p:cNvCxnSpPr>
            <a:stCxn id="277" idx="6"/>
          </p:cNvCxnSpPr>
          <p:nvPr/>
        </p:nvCxnSpPr>
        <p:spPr>
          <a:xfrm>
            <a:off x="7652225" y="1838438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9" name="Google Shape;279;p23"/>
          <p:cNvSpPr/>
          <p:nvPr/>
        </p:nvSpPr>
        <p:spPr>
          <a:xfrm>
            <a:off x="232075" y="183592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3"/>
          <p:cNvSpPr/>
          <p:nvPr/>
        </p:nvSpPr>
        <p:spPr>
          <a:xfrm>
            <a:off x="6380900" y="126327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3"/>
          <p:cNvSpPr/>
          <p:nvPr/>
        </p:nvSpPr>
        <p:spPr>
          <a:xfrm>
            <a:off x="6479631" y="1399778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3"/>
          <p:cNvSpPr/>
          <p:nvPr/>
        </p:nvSpPr>
        <p:spPr>
          <a:xfrm>
            <a:off x="8090000" y="907100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3"/>
          <p:cNvSpPr/>
          <p:nvPr/>
        </p:nvSpPr>
        <p:spPr>
          <a:xfrm>
            <a:off x="5278100" y="4591938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3"/>
          <p:cNvSpPr/>
          <p:nvPr/>
        </p:nvSpPr>
        <p:spPr>
          <a:xfrm>
            <a:off x="0" y="2754600"/>
            <a:ext cx="3525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3"/>
          <p:cNvSpPr txBox="1"/>
          <p:nvPr/>
        </p:nvSpPr>
        <p:spPr>
          <a:xfrm>
            <a:off x="2718463" y="3692650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Ley 21.464, de 2022 https://digital.gob.cl/transformacion-digital/hoja-de-ruta/ </a:t>
            </a:r>
            <a:r>
              <a:rPr lang="es" sz="1100">
                <a:solidFill>
                  <a:schemeClr val="dk1"/>
                </a:solidFill>
              </a:rPr>
              <a:t>		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4"/>
          <p:cNvSpPr txBox="1"/>
          <p:nvPr>
            <p:ph type="ctrTitle"/>
          </p:nvPr>
        </p:nvSpPr>
        <p:spPr>
          <a:xfrm>
            <a:off x="324900" y="803875"/>
            <a:ext cx="11652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30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1" name="Google Shape;291;p24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4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4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4" name="Google Shape;294;p24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95" name="Google Shape;295;p24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4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4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4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4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4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1" name="Google Shape;301;p24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2" name="Google Shape;302;p24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3" name="Google Shape;303;p24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4" name="Google Shape;304;p24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4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4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4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4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4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0" name="Google Shape;310;p24"/>
          <p:cNvCxnSpPr>
            <a:stCxn id="309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1" name="Google Shape;311;p24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312" name="Google Shape;312;p24"/>
          <p:cNvSpPr txBox="1"/>
          <p:nvPr>
            <p:ph type="ctrTitle"/>
          </p:nvPr>
        </p:nvSpPr>
        <p:spPr>
          <a:xfrm>
            <a:off x="324900" y="1119225"/>
            <a:ext cx="4683000" cy="122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s" sz="2400">
                <a:solidFill>
                  <a:srgbClr val="002A65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Ruta de identificación de los procedimientos administrativos </a:t>
            </a:r>
            <a:endParaRPr b="1" sz="24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il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002A65"/>
      </a:accent2>
      <a:accent3>
        <a:srgbClr val="26CBA1"/>
      </a:accent3>
      <a:accent4>
        <a:srgbClr val="FCAF40"/>
      </a:accent4>
      <a:accent5>
        <a:srgbClr val="FD7674"/>
      </a:accent5>
      <a:accent6>
        <a:srgbClr val="FF8AB7"/>
      </a:accent6>
      <a:hlink>
        <a:srgbClr val="99999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